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inkoo Bharani"/>
  <p:cmAuthor clrIdx="1" id="1" initials="" lastIdx="1" name="Ajith Penmats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3BE779-26D3-4658-80A7-BE3AFA65F6B8}">
  <a:tblStyle styleId="{573BE779-26D3-4658-80A7-BE3AFA65F6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29T00:49:00.612">
    <p:pos x="6000" y="0"/>
    <p:text>Move this to decomposition section
this graphs shows you finished your work in 9 /12 days???</p:text>
  </p:cm>
  <p:cm authorId="1" idx="1" dt="2021-08-29T00:49:00.612">
    <p:pos x="6000" y="0"/>
    <p:text>that's 9-12 days on a dedicated task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8459c89d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8459c89d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8459c89d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8459c89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8459c89d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8459c89d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8459c89d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8459c89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b1e5105e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b1e5105e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9a09bc0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9a09bc0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9a09bc0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9a09bc0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9a09bc0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9a09bc02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9a09bc02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9a09bc0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9a09bc02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9a09bc02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8dbfd902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8dbfd902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ae025e83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ae025e83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8dbfd902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8dbfd902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8dbfd902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8dbfd902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8dbfd902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8dbfd902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8ff85569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8ff85569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a1d26d2d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a1d26d2d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ab053b5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ab053b5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ac2f199e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ac2f199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ab053b73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ab053b73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ab053b59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ab053b59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ab053b59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ab053b59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8d909cb8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8d909cb8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8d909cb8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8d909cb8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8d909cb8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8d909cb8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8d909cb8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8d909cb8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8d909cb8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8d909cb8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8d909cb8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8d909cb8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8d909cb8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8d909cb8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ae025e8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ae025e8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ae025e83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ae025e83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ae025e8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ae025e8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ae025e83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ae025e8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b1e5105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b1e5105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b1e5105e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b1e5105e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b1e5105e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b1e5105e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b1e5105e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b1e5105e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b1e5105e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b1e5105e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70cb0bc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70cb0bc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b1e5105e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b1e5105e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b1e5105e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b1e5105e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b1e5105e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b1e5105e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ae025e83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ae025e83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b1e5105e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b1e5105e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b1e5105e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b1e5105e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ae025e83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ae025e83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97fddc0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97fddc0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8459c89d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8459c89d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9a69790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9a69790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466a5e1e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466a5e1e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85dd3698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85dd3698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9a69790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9a69790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85dd369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85dd369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9a69790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9a69790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b1e5105e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b1e5105e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85dd369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85dd369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85dd369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85dd369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85dd369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85dd369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466a5e1e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466a5e1e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8459c89d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8459c89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E06666"/>
        </a:solidFill>
      </p:bgPr>
    </p:bg>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8" name="Shape 58"/>
        <p:cNvGrpSpPr/>
        <p:nvPr/>
      </p:nvGrpSpPr>
      <p:grpSpPr>
        <a:xfrm>
          <a:off x="0" y="0"/>
          <a:ext cx="0" cy="0"/>
          <a:chOff x="0" y="0"/>
          <a:chExt cx="0" cy="0"/>
        </a:xfrm>
      </p:grpSpPr>
      <p:sp>
        <p:nvSpPr>
          <p:cNvPr id="59" name="Google Shape;59;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E06666"/>
        </a:solidFill>
      </p:bgPr>
    </p:bg>
    <p:spTree>
      <p:nvGrpSpPr>
        <p:cNvPr id="15" name="Shape 15"/>
        <p:cNvGrpSpPr/>
        <p:nvPr/>
      </p:nvGrpSpPr>
      <p:grpSpPr>
        <a:xfrm>
          <a:off x="0" y="0"/>
          <a:ext cx="0" cy="0"/>
          <a:chOff x="0" y="0"/>
          <a:chExt cx="0" cy="0"/>
        </a:xfrm>
      </p:grpSpPr>
      <p:sp>
        <p:nvSpPr>
          <p:cNvPr id="16" name="Google Shape;16;p3"/>
          <p:cNvSpPr/>
          <p:nvPr/>
        </p:nvSpPr>
        <p:spPr>
          <a:xfrm flipH="1" rot="10800000">
            <a:off x="0" y="860700"/>
            <a:ext cx="9144000" cy="4282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0" y="8478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 name="Google Shape;25;p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5"/>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 name="Google Shape;32;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6"/>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38" name="Google Shape;38;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7"/>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1" name="Google Shape;41;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8"/>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6" name="Google Shape;46;p8"/>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8" name="Google Shape;48;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9"/>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9"/>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9"/>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3" name="Google Shape;53;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4" name="Shape 54"/>
        <p:cNvGrpSpPr/>
        <p:nvPr/>
      </p:nvGrpSpPr>
      <p:grpSpPr>
        <a:xfrm>
          <a:off x="0" y="0"/>
          <a:ext cx="0" cy="0"/>
          <a:chOff x="0" y="0"/>
          <a:chExt cx="0" cy="0"/>
        </a:xfrm>
      </p:grpSpPr>
      <p:sp>
        <p:nvSpPr>
          <p:cNvPr id="55" name="Google Shape;55;p10"/>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6" name="Google Shape;56;p10"/>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7" name="Google Shape;57;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hyperlink" Target="http://drive.google.com/file/d/15NdCYKEFarcJbiRhOmxjnNOpE-7Saf8S/view" TargetMode="External"/><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drive.google.com/file/d/1uom3ghV1aduAXAzQyHsUxvjybQiXw1Ao/view" TargetMode="External"/><Relationship Id="rId5"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trello.com/b/lUaXVqmw" TargetMode="External"/><Relationship Id="rId4" Type="http://schemas.openxmlformats.org/officeDocument/2006/relationships/hyperlink" Target="https://drive.google.com/file/d/1WfaHaGXKrFvZsy4XEC9qK8fQTFlubUS0/view?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rive.google.com/file/d/1pzZH3LpTeg9G6niD70kfkSpglqrobfV2/view" TargetMode="Externa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hyperlink" Target="http://drive.google.com/file/d/13AcZuLw5Hsv10n58ODICbpKauQ1wUHzh/view" TargetMode="External"/><Relationship Id="rId5"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drive.google.com/file/d/1ehR9L2nm6cKqUYbBHje5Qwt8JDI7uR_k/view" TargetMode="External"/><Relationship Id="rId4" Type="http://schemas.openxmlformats.org/officeDocument/2006/relationships/image" Target="../media/image15.jpg"/><Relationship Id="rId5" Type="http://schemas.openxmlformats.org/officeDocument/2006/relationships/hyperlink" Target="http://drive.google.com/file/d/1ehR9L2nm6cKqUYbBHje5Qwt8JDI7uR_k/vie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drive.google.com/file/d/1DZ3EGSPsWcNsqW3DBKQLnLkUkd093nPX/view" TargetMode="Externa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hyperlink" Target="http://drive.google.com/file/d/1QeUao3CD8NwsespngYfomMGWEGb9Ko-b/view" TargetMode="External"/><Relationship Id="rId6" Type="http://schemas.openxmlformats.org/officeDocument/2006/relationships/image" Target="../media/image2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drive.google.com/file/d/1u7PXNCBdu8AMGNWXVrL3twFZ3ngWgjUX/view" TargetMode="External"/><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drive.google.com/file/d/1UGBE3MnSpdLHHn4VIzXM_fw2jw0yQM6M/view" TargetMode="External"/><Relationship Id="rId4"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25.png"/><Relationship Id="rId5" Type="http://schemas.openxmlformats.org/officeDocument/2006/relationships/hyperlink" Target="http://drive.google.com/file/d/1XvMVvW0UcGz265bHLnVCmk0EHiSkslgc/view" TargetMode="External"/><Relationship Id="rId6"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drive.google.com/file/d/1zMmLOQWNuLq24y1TMN2kxxv8PM1p3JNx/view" TargetMode="Externa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drive.google.com/file/d/1KzY4VEiYwUvyuYWGLQ9yWm3WqILyd5H1/view" TargetMode="External"/><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drive.google.com/file/d/1MZ0B2yDMqhm1qZHcp8KqZLnUlkLlLtWF/view" TargetMode="External"/><Relationship Id="rId4" Type="http://schemas.openxmlformats.org/officeDocument/2006/relationships/image" Target="../media/image7.png"/><Relationship Id="rId5"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rive.google.com/file/d/1MZ0B2yDMqhm1qZHcp8KqZLnUlkLlLtWF/view" TargetMode="External"/><Relationship Id="rId4" Type="http://schemas.openxmlformats.org/officeDocument/2006/relationships/image" Target="../media/image35.jpg"/><Relationship Id="rId5"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hyperlink" Target="http://drive.google.com/file/d/1zzo7soPz54jOKpxZg0IpLLvNU6rCP8T3/view" TargetMode="External"/><Relationship Id="rId5" Type="http://schemas.openxmlformats.org/officeDocument/2006/relationships/image" Target="../media/image3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drive.google.com/file/d/1UGBE3MnSpdLHHn4VIzXM_fw2jw0yQM6M/view" TargetMode="External"/><Relationship Id="rId4" Type="http://schemas.openxmlformats.org/officeDocument/2006/relationships/image" Target="../media/image23.jpg"/><Relationship Id="rId5" Type="http://schemas.openxmlformats.org/officeDocument/2006/relationships/hyperlink" Target="http://drive.google.com/file/d/1NYzSqr-AnSb4mg1G1F1LSJtQDrRRPl-j/view" TargetMode="External"/><Relationship Id="rId6" Type="http://schemas.openxmlformats.org/officeDocument/2006/relationships/image" Target="../media/image4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drive.google.com/file/d/1eCweVJxsPafCiqsiyFnNlWAOgbp7U8DH/view" TargetMode="Externa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drive.google.com/file/d/1ehR9L2nm6cKqUYbBHje5Qwt8JDI7uR_k/view" TargetMode="External"/><Relationship Id="rId4" Type="http://schemas.openxmlformats.org/officeDocument/2006/relationships/image" Target="../media/image1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drive.google.com/file/d/1A4Vc0zZC7NmntqM7nS_yqUZxkaph-dCO/view" TargetMode="Externa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www.bensound.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7.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drive.google.com/file/d/1_kPO7usoEuz7DN0-eGKmuGOQda8dD3GX/view" TargetMode="External"/><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drive.google.com/file/d/1ehR9L2nm6cKqUYbBHje5Qwt8JDI7uR_k/view" TargetMode="External"/><Relationship Id="rId4" Type="http://schemas.openxmlformats.org/officeDocument/2006/relationships/image" Target="../media/image15.jpg"/><Relationship Id="rId5" Type="http://schemas.openxmlformats.org/officeDocument/2006/relationships/hyperlink" Target="http://drive.google.com/file/d/1ehR9L2nm6cKqUYbBHje5Qwt8JDI7uR_k/view"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DEVELOP AN OUTCOME L2</a:t>
            </a:r>
            <a:endParaRPr/>
          </a:p>
        </p:txBody>
      </p:sp>
      <p:sp>
        <p:nvSpPr>
          <p:cNvPr id="65" name="Google Shape;65;p1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Evidence of Learning Template</a:t>
            </a:r>
            <a:endParaRPr sz="2400"/>
          </a:p>
        </p:txBody>
      </p:sp>
      <p:sp>
        <p:nvSpPr>
          <p:cNvPr id="66" name="Google Shape;66;p12"/>
          <p:cNvSpPr txBox="1"/>
          <p:nvPr>
            <p:ph idx="1" type="subTitle"/>
          </p:nvPr>
        </p:nvSpPr>
        <p:spPr>
          <a:xfrm>
            <a:off x="390525" y="40083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Project Title</a:t>
            </a:r>
            <a:endParaRPr sz="2400"/>
          </a:p>
          <a:p>
            <a:pPr indent="0" lvl="0" marL="0" rtl="0" algn="l">
              <a:lnSpc>
                <a:spcPct val="100000"/>
              </a:lnSpc>
              <a:spcBef>
                <a:spcPts val="0"/>
              </a:spcBef>
              <a:spcAft>
                <a:spcPts val="0"/>
              </a:spcAft>
              <a:buSzPts val="1800"/>
              <a:buNone/>
            </a:pPr>
            <a:r>
              <a:rPr lang="en" sz="2400"/>
              <a:t>Snake Game</a:t>
            </a:r>
            <a:endParaRPr sz="2400"/>
          </a:p>
        </p:txBody>
      </p:sp>
      <p:sp>
        <p:nvSpPr>
          <p:cNvPr id="67" name="Google Shape;67;p12"/>
          <p:cNvSpPr txBox="1"/>
          <p:nvPr>
            <p:ph idx="1" type="subTitle"/>
          </p:nvPr>
        </p:nvSpPr>
        <p:spPr>
          <a:xfrm>
            <a:off x="390525" y="3294963"/>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0158049920</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 Appplied</a:t>
            </a:r>
            <a:endParaRPr/>
          </a:p>
        </p:txBody>
      </p:sp>
      <p:sp>
        <p:nvSpPr>
          <p:cNvPr id="123" name="Google Shape;123;p21"/>
          <p:cNvSpPr txBox="1"/>
          <p:nvPr>
            <p:ph idx="1" type="body"/>
          </p:nvPr>
        </p:nvSpPr>
        <p:spPr>
          <a:xfrm>
            <a:off x="0" y="956400"/>
            <a:ext cx="8694000" cy="4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Board during the </a:t>
            </a:r>
            <a:r>
              <a:rPr lang="en"/>
              <a:t>beginning</a:t>
            </a:r>
            <a:r>
              <a:rPr lang="en"/>
              <a:t> of the 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Board during the end of the project </a:t>
            </a:r>
            <a:endParaRPr/>
          </a:p>
          <a:p>
            <a:pPr indent="0" lvl="0" marL="0" rtl="0" algn="l">
              <a:spcBef>
                <a:spcPts val="0"/>
              </a:spcBef>
              <a:spcAft>
                <a:spcPts val="0"/>
              </a:spcAft>
              <a:buNone/>
            </a:pPr>
            <a:r>
              <a:t/>
            </a:r>
            <a:endParaRPr/>
          </a:p>
        </p:txBody>
      </p:sp>
      <p:pic>
        <p:nvPicPr>
          <p:cNvPr id="124" name="Google Shape;124;p21"/>
          <p:cNvPicPr preferRelativeResize="0"/>
          <p:nvPr/>
        </p:nvPicPr>
        <p:blipFill rotWithShape="1">
          <a:blip r:embed="rId3">
            <a:alphaModFix/>
          </a:blip>
          <a:srcRect b="35938" l="0" r="0" t="16541"/>
          <a:stretch/>
        </p:blipFill>
        <p:spPr>
          <a:xfrm>
            <a:off x="201175" y="1407700"/>
            <a:ext cx="5286750" cy="1570125"/>
          </a:xfrm>
          <a:prstGeom prst="rect">
            <a:avLst/>
          </a:prstGeom>
          <a:noFill/>
          <a:ln>
            <a:noFill/>
          </a:ln>
        </p:spPr>
      </p:pic>
      <p:pic>
        <p:nvPicPr>
          <p:cNvPr id="125" name="Google Shape;125;p21" title="Snake game 1 _ Trello - Google Chrome 2021-08-22 22-51-19.mp4">
            <a:hlinkClick r:id="rId4"/>
          </p:cNvPr>
          <p:cNvPicPr preferRelativeResize="0"/>
          <p:nvPr/>
        </p:nvPicPr>
        <p:blipFill>
          <a:blip r:embed="rId5">
            <a:alphaModFix/>
          </a:blip>
          <a:stretch>
            <a:fillRect/>
          </a:stretch>
        </p:blipFill>
        <p:spPr>
          <a:xfrm>
            <a:off x="250750" y="3573375"/>
            <a:ext cx="3784376" cy="1570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471900" y="0"/>
            <a:ext cx="8222100" cy="11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 Appplied (Techniques)</a:t>
            </a:r>
            <a:endParaRPr/>
          </a:p>
          <a:p>
            <a:pPr indent="0" lvl="0" marL="0" rtl="0" algn="l">
              <a:spcBef>
                <a:spcPts val="0"/>
              </a:spcBef>
              <a:spcAft>
                <a:spcPts val="0"/>
              </a:spcAft>
              <a:buNone/>
            </a:pPr>
            <a:r>
              <a:t/>
            </a:r>
            <a:endParaRPr/>
          </a:p>
        </p:txBody>
      </p:sp>
      <p:sp>
        <p:nvSpPr>
          <p:cNvPr id="131" name="Google Shape;131;p22"/>
          <p:cNvSpPr txBox="1"/>
          <p:nvPr>
            <p:ph idx="1" type="body"/>
          </p:nvPr>
        </p:nvSpPr>
        <p:spPr>
          <a:xfrm>
            <a:off x="43300" y="883225"/>
            <a:ext cx="9100800" cy="43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txBox="1"/>
          <p:nvPr/>
        </p:nvSpPr>
        <p:spPr>
          <a:xfrm>
            <a:off x="2078182" y="2276475"/>
            <a:ext cx="49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3" name="Google Shape;133;p22"/>
          <p:cNvSpPr txBox="1"/>
          <p:nvPr/>
        </p:nvSpPr>
        <p:spPr>
          <a:xfrm>
            <a:off x="2727600" y="987150"/>
            <a:ext cx="601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you can see you can simply tick a box after finishing the task, this helped me keep track of the work that i have finished in a given week.</a:t>
            </a:r>
            <a:endParaRPr/>
          </a:p>
        </p:txBody>
      </p:sp>
      <p:pic>
        <p:nvPicPr>
          <p:cNvPr id="134" name="Google Shape;134;p22"/>
          <p:cNvPicPr preferRelativeResize="0"/>
          <p:nvPr/>
        </p:nvPicPr>
        <p:blipFill>
          <a:blip r:embed="rId3">
            <a:alphaModFix/>
          </a:blip>
          <a:stretch>
            <a:fillRect/>
          </a:stretch>
        </p:blipFill>
        <p:spPr>
          <a:xfrm>
            <a:off x="43300" y="883236"/>
            <a:ext cx="2514600" cy="1553664"/>
          </a:xfrm>
          <a:prstGeom prst="rect">
            <a:avLst/>
          </a:prstGeom>
          <a:noFill/>
          <a:ln>
            <a:noFill/>
          </a:ln>
        </p:spPr>
      </p:pic>
      <p:pic>
        <p:nvPicPr>
          <p:cNvPr id="135" name="Google Shape;135;p22"/>
          <p:cNvPicPr preferRelativeResize="0"/>
          <p:nvPr/>
        </p:nvPicPr>
        <p:blipFill rotWithShape="1">
          <a:blip r:embed="rId4">
            <a:alphaModFix/>
          </a:blip>
          <a:srcRect b="37409" l="51451" r="31840" t="18313"/>
          <a:stretch/>
        </p:blipFill>
        <p:spPr>
          <a:xfrm>
            <a:off x="1362950" y="2571750"/>
            <a:ext cx="1194950" cy="1979224"/>
          </a:xfrm>
          <a:prstGeom prst="rect">
            <a:avLst/>
          </a:prstGeom>
          <a:noFill/>
          <a:ln>
            <a:noFill/>
          </a:ln>
        </p:spPr>
      </p:pic>
      <p:sp>
        <p:nvSpPr>
          <p:cNvPr id="136" name="Google Shape;136;p22"/>
          <p:cNvSpPr txBox="1"/>
          <p:nvPr/>
        </p:nvSpPr>
        <p:spPr>
          <a:xfrm>
            <a:off x="1792425" y="2987375"/>
            <a:ext cx="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7" name="Google Shape;137;p22"/>
          <p:cNvSpPr txBox="1"/>
          <p:nvPr/>
        </p:nvSpPr>
        <p:spPr>
          <a:xfrm>
            <a:off x="2727600" y="3030700"/>
            <a:ext cx="4234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how i made use of the Automated commands feature, as you can see the cards that are overdue will automatically move to a new list called overdue, and they are labelled red with danger sticker on the card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471900" y="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 Applied (Techniques)</a:t>
            </a:r>
            <a:endParaRPr/>
          </a:p>
        </p:txBody>
      </p:sp>
      <p:sp>
        <p:nvSpPr>
          <p:cNvPr id="143" name="Google Shape;143;p23"/>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pic>
        <p:nvPicPr>
          <p:cNvPr id="144" name="Google Shape;144;p23"/>
          <p:cNvPicPr preferRelativeResize="0"/>
          <p:nvPr/>
        </p:nvPicPr>
        <p:blipFill>
          <a:blip r:embed="rId3">
            <a:alphaModFix/>
          </a:blip>
          <a:stretch>
            <a:fillRect/>
          </a:stretch>
        </p:blipFill>
        <p:spPr>
          <a:xfrm>
            <a:off x="471900" y="956400"/>
            <a:ext cx="5962699" cy="1225700"/>
          </a:xfrm>
          <a:prstGeom prst="rect">
            <a:avLst/>
          </a:prstGeom>
          <a:noFill/>
          <a:ln cap="flat" cmpd="sng" w="9525">
            <a:solidFill>
              <a:schemeClr val="dk2"/>
            </a:solidFill>
            <a:prstDash val="solid"/>
            <a:round/>
            <a:headEnd len="sm" w="sm" type="none"/>
            <a:tailEnd len="sm" w="sm" type="none"/>
          </a:ln>
        </p:spPr>
      </p:pic>
      <p:sp>
        <p:nvSpPr>
          <p:cNvPr id="145" name="Google Shape;145;p23"/>
          <p:cNvSpPr txBox="1"/>
          <p:nvPr/>
        </p:nvSpPr>
        <p:spPr>
          <a:xfrm>
            <a:off x="6615550" y="1117025"/>
            <a:ext cx="252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the automated command that I used.</a:t>
            </a:r>
            <a:endParaRPr/>
          </a:p>
        </p:txBody>
      </p:sp>
      <p:pic>
        <p:nvPicPr>
          <p:cNvPr id="146" name="Google Shape;146;p23" title="Snake game 1 _ Trello - Google Chrome 2021-08-22 23-13-23.mp4">
            <a:hlinkClick r:id="rId4"/>
          </p:cNvPr>
          <p:cNvPicPr preferRelativeResize="0"/>
          <p:nvPr/>
        </p:nvPicPr>
        <p:blipFill>
          <a:blip r:embed="rId5">
            <a:alphaModFix/>
          </a:blip>
          <a:stretch>
            <a:fillRect/>
          </a:stretch>
        </p:blipFill>
        <p:spPr>
          <a:xfrm>
            <a:off x="597100" y="2350775"/>
            <a:ext cx="3974901" cy="2278526"/>
          </a:xfrm>
          <a:prstGeom prst="rect">
            <a:avLst/>
          </a:prstGeom>
          <a:noFill/>
          <a:ln>
            <a:noFill/>
          </a:ln>
        </p:spPr>
      </p:pic>
      <p:sp>
        <p:nvSpPr>
          <p:cNvPr id="147" name="Google Shape;147;p23"/>
          <p:cNvSpPr txBox="1"/>
          <p:nvPr/>
        </p:nvSpPr>
        <p:spPr>
          <a:xfrm>
            <a:off x="4935675" y="2900800"/>
            <a:ext cx="37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how the done button works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a:t>
            </a:r>
            <a:r>
              <a:rPr lang="en"/>
              <a:t> management: Applied (Techniques)</a:t>
            </a:r>
            <a:endParaRPr/>
          </a:p>
        </p:txBody>
      </p:sp>
      <p:sp>
        <p:nvSpPr>
          <p:cNvPr id="153" name="Google Shape;153;p24"/>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4"/>
          <p:cNvPicPr preferRelativeResize="0"/>
          <p:nvPr/>
        </p:nvPicPr>
        <p:blipFill>
          <a:blip r:embed="rId3">
            <a:alphaModFix/>
          </a:blip>
          <a:stretch>
            <a:fillRect/>
          </a:stretch>
        </p:blipFill>
        <p:spPr>
          <a:xfrm>
            <a:off x="471898" y="999700"/>
            <a:ext cx="3006800" cy="2648025"/>
          </a:xfrm>
          <a:prstGeom prst="rect">
            <a:avLst/>
          </a:prstGeom>
          <a:noFill/>
          <a:ln cap="flat" cmpd="sng" w="9525">
            <a:solidFill>
              <a:schemeClr val="dk2"/>
            </a:solidFill>
            <a:prstDash val="solid"/>
            <a:round/>
            <a:headEnd len="sm" w="sm" type="none"/>
            <a:tailEnd len="sm" w="sm" type="none"/>
          </a:ln>
        </p:spPr>
      </p:pic>
      <p:sp>
        <p:nvSpPr>
          <p:cNvPr id="155" name="Google Shape;155;p24"/>
          <p:cNvSpPr txBox="1"/>
          <p:nvPr/>
        </p:nvSpPr>
        <p:spPr>
          <a:xfrm>
            <a:off x="471900" y="3801350"/>
            <a:ext cx="40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the </a:t>
            </a:r>
            <a:r>
              <a:rPr lang="en"/>
              <a:t>command</a:t>
            </a:r>
            <a:r>
              <a:rPr lang="en"/>
              <a:t> I used for email report</a:t>
            </a:r>
            <a:endParaRPr/>
          </a:p>
        </p:txBody>
      </p:sp>
      <p:pic>
        <p:nvPicPr>
          <p:cNvPr id="156" name="Google Shape;156;p24"/>
          <p:cNvPicPr preferRelativeResize="0"/>
          <p:nvPr/>
        </p:nvPicPr>
        <p:blipFill>
          <a:blip r:embed="rId4">
            <a:alphaModFix/>
          </a:blip>
          <a:stretch>
            <a:fillRect/>
          </a:stretch>
        </p:blipFill>
        <p:spPr>
          <a:xfrm>
            <a:off x="5176850" y="999700"/>
            <a:ext cx="2779521" cy="2648026"/>
          </a:xfrm>
          <a:prstGeom prst="rect">
            <a:avLst/>
          </a:prstGeom>
          <a:noFill/>
          <a:ln>
            <a:noFill/>
          </a:ln>
        </p:spPr>
      </p:pic>
      <p:sp>
        <p:nvSpPr>
          <p:cNvPr id="157" name="Google Shape;157;p24"/>
          <p:cNvSpPr txBox="1"/>
          <p:nvPr/>
        </p:nvSpPr>
        <p:spPr>
          <a:xfrm>
            <a:off x="4961650" y="3853300"/>
            <a:ext cx="335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the email report i have </a:t>
            </a:r>
            <a:r>
              <a:rPr lang="en"/>
              <a:t>received</a:t>
            </a:r>
            <a:r>
              <a:rPr lang="en"/>
              <a:t> from trello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Agile methodologies</a:t>
            </a:r>
            <a:endParaRPr/>
          </a:p>
        </p:txBody>
      </p:sp>
      <p:sp>
        <p:nvSpPr>
          <p:cNvPr id="163" name="Google Shape;163;p25"/>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What is agile development?</a:t>
            </a:r>
            <a:endParaRPr sz="1600"/>
          </a:p>
          <a:p>
            <a:pPr indent="0" lvl="0" marL="0" rtl="0" algn="l">
              <a:spcBef>
                <a:spcPts val="0"/>
              </a:spcBef>
              <a:spcAft>
                <a:spcPts val="0"/>
              </a:spcAft>
              <a:buNone/>
            </a:pPr>
            <a:r>
              <a:rPr lang="en" sz="1600"/>
              <a:t>Agile development is the process of development where we follow an iterative with delivering components one by one rather than delivering all at once at the end.This helps in improvements, which leads to a higher quality of work. I personally used project board methodology to manage my digital outcome. This methodology includes dividing the project into three parts, “To do”, “working”, “done”. I used Trello board to follow this </a:t>
            </a:r>
            <a:r>
              <a:rPr lang="en" sz="1600"/>
              <a:t>methodology</a:t>
            </a:r>
            <a:r>
              <a:rPr lang="en" sz="1600"/>
              <a:t>, using trello board i have divided my entire project into 8 weeks. This means i have created 8 lists (each dedicated to a respective week) and each lists consists of cards which describes the tasks, this acts as the “To do”. I have set due dates so that i work on a list of </a:t>
            </a:r>
            <a:r>
              <a:rPr lang="en" sz="1600"/>
              <a:t>tasks</a:t>
            </a:r>
            <a:r>
              <a:rPr lang="en" sz="1600"/>
              <a:t> each week, this acts as the “working”. </a:t>
            </a:r>
            <a:r>
              <a:rPr lang="en" sz="1600"/>
              <a:t>After i finished working on a task I press on a button called “done”, this button moves the card to a new list called “work done”. So, therefore by the end of the project I would have all the cards under the “work done” list.</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Decomposing Outcome</a:t>
            </a:r>
            <a:endParaRPr/>
          </a:p>
        </p:txBody>
      </p:sp>
      <p:sp>
        <p:nvSpPr>
          <p:cNvPr id="169" name="Google Shape;169;p26"/>
          <p:cNvSpPr txBox="1"/>
          <p:nvPr>
            <p:ph idx="1" type="body"/>
          </p:nvPr>
        </p:nvSpPr>
        <p:spPr>
          <a:xfrm>
            <a:off x="53725" y="859500"/>
            <a:ext cx="9144000" cy="42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6"/>
          <p:cNvPicPr preferRelativeResize="0"/>
          <p:nvPr/>
        </p:nvPicPr>
        <p:blipFill>
          <a:blip r:embed="rId3">
            <a:alphaModFix/>
          </a:blip>
          <a:stretch>
            <a:fillRect/>
          </a:stretch>
        </p:blipFill>
        <p:spPr>
          <a:xfrm>
            <a:off x="0" y="859500"/>
            <a:ext cx="9144000" cy="4458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Estimated time sizing graph</a:t>
            </a:r>
            <a:endParaRPr/>
          </a:p>
        </p:txBody>
      </p:sp>
      <p:sp>
        <p:nvSpPr>
          <p:cNvPr id="176" name="Google Shape;176;p27"/>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divided my snakee game into 3 main components.</a:t>
            </a:r>
            <a:endParaRPr/>
          </a:p>
        </p:txBody>
      </p:sp>
      <p:pic>
        <p:nvPicPr>
          <p:cNvPr id="177" name="Google Shape;177;p27"/>
          <p:cNvPicPr preferRelativeResize="0"/>
          <p:nvPr/>
        </p:nvPicPr>
        <p:blipFill>
          <a:blip r:embed="rId4">
            <a:alphaModFix/>
          </a:blip>
          <a:stretch>
            <a:fillRect/>
          </a:stretch>
        </p:blipFill>
        <p:spPr>
          <a:xfrm>
            <a:off x="0" y="956400"/>
            <a:ext cx="9144000" cy="4839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Decomposing Outcome</a:t>
            </a:r>
            <a:endParaRPr/>
          </a:p>
        </p:txBody>
      </p:sp>
      <p:sp>
        <p:nvSpPr>
          <p:cNvPr id="183" name="Google Shape;183;p28"/>
          <p:cNvSpPr txBox="1"/>
          <p:nvPr>
            <p:ph idx="1" type="body"/>
          </p:nvPr>
        </p:nvSpPr>
        <p:spPr>
          <a:xfrm>
            <a:off x="0" y="872925"/>
            <a:ext cx="9144000" cy="42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divided my project into three main components:</a:t>
            </a:r>
            <a:endParaRPr/>
          </a:p>
          <a:p>
            <a:pPr indent="-342900" lvl="0" marL="457200" rtl="0" algn="l">
              <a:spcBef>
                <a:spcPts val="0"/>
              </a:spcBef>
              <a:spcAft>
                <a:spcPts val="0"/>
              </a:spcAft>
              <a:buSzPts val="1800"/>
              <a:buChar char="●"/>
            </a:pPr>
            <a:r>
              <a:rPr lang="en"/>
              <a:t>Windows</a:t>
            </a:r>
            <a:endParaRPr/>
          </a:p>
          <a:p>
            <a:pPr indent="-342900" lvl="0" marL="457200" rtl="0" algn="l">
              <a:spcBef>
                <a:spcPts val="0"/>
              </a:spcBef>
              <a:spcAft>
                <a:spcPts val="0"/>
              </a:spcAft>
              <a:buSzPts val="1800"/>
              <a:buChar char="●"/>
            </a:pPr>
            <a:r>
              <a:rPr lang="en"/>
              <a:t>Snake</a:t>
            </a:r>
            <a:endParaRPr/>
          </a:p>
          <a:p>
            <a:pPr indent="-342900" lvl="0" marL="457200" rtl="0" algn="l">
              <a:spcBef>
                <a:spcPts val="0"/>
              </a:spcBef>
              <a:spcAft>
                <a:spcPts val="0"/>
              </a:spcAft>
              <a:buSzPts val="1800"/>
              <a:buChar char="●"/>
            </a:pPr>
            <a:r>
              <a:rPr lang="en"/>
              <a:t>Game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Windows component</a:t>
            </a:r>
            <a:r>
              <a:rPr lang="en"/>
              <a:t>- Windows component consists of the game window,title screen and end screen.</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Title screen- The title screen acts as an introduction to the game, and displays the instructions on how to play the game.</a:t>
            </a:r>
            <a:endParaRPr/>
          </a:p>
          <a:p>
            <a:pPr indent="-342900" lvl="0" marL="457200" rtl="0" algn="l">
              <a:spcBef>
                <a:spcPts val="0"/>
              </a:spcBef>
              <a:spcAft>
                <a:spcPts val="0"/>
              </a:spcAft>
              <a:buSzPts val="1800"/>
              <a:buChar char="●"/>
            </a:pPr>
            <a:r>
              <a:rPr lang="en"/>
              <a:t>Game window- This is the window is where the game is actually bein</a:t>
            </a:r>
            <a:r>
              <a:rPr lang="en"/>
              <a:t>g played.</a:t>
            </a:r>
            <a:endParaRPr/>
          </a:p>
          <a:p>
            <a:pPr indent="-342900" lvl="0" marL="457200" rtl="0" algn="l">
              <a:spcBef>
                <a:spcPts val="0"/>
              </a:spcBef>
              <a:spcAft>
                <a:spcPts val="0"/>
              </a:spcAft>
              <a:buSzPts val="1800"/>
              <a:buChar char="●"/>
            </a:pPr>
            <a:r>
              <a:rPr lang="en"/>
              <a:t>End screen- This window displays the text “Game Over”, and asks the end user if they would like to play again.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Decomposing Outcome</a:t>
            </a:r>
            <a:endParaRPr/>
          </a:p>
        </p:txBody>
      </p:sp>
      <p:sp>
        <p:nvSpPr>
          <p:cNvPr id="189" name="Google Shape;189;p29"/>
          <p:cNvSpPr txBox="1"/>
          <p:nvPr>
            <p:ph idx="1" type="body"/>
          </p:nvPr>
        </p:nvSpPr>
        <p:spPr>
          <a:xfrm>
            <a:off x="67150" y="846050"/>
            <a:ext cx="8616000" cy="47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Snake </a:t>
            </a:r>
            <a:r>
              <a:rPr b="1" lang="en"/>
              <a:t>and</a:t>
            </a:r>
            <a:r>
              <a:rPr b="1" lang="en"/>
              <a:t> apple </a:t>
            </a:r>
            <a:r>
              <a:rPr lang="en"/>
              <a:t>:The snake and apple component is further divided into smaller components, they are:</a:t>
            </a:r>
            <a:endParaRPr/>
          </a:p>
          <a:p>
            <a:pPr indent="-342900" lvl="0" marL="457200" rtl="0" algn="l">
              <a:spcBef>
                <a:spcPts val="0"/>
              </a:spcBef>
              <a:spcAft>
                <a:spcPts val="0"/>
              </a:spcAft>
              <a:buSzPts val="1800"/>
              <a:buChar char="●"/>
            </a:pPr>
            <a:r>
              <a:rPr lang="en"/>
              <a:t>Movement of snake- This component involves accepting commands from the user and moving the snake accordingly.</a:t>
            </a:r>
            <a:endParaRPr/>
          </a:p>
          <a:p>
            <a:pPr indent="-342900" lvl="0" marL="457200" rtl="0" algn="l">
              <a:spcBef>
                <a:spcPts val="0"/>
              </a:spcBef>
              <a:spcAft>
                <a:spcPts val="0"/>
              </a:spcAft>
              <a:buSzPts val="1800"/>
              <a:buChar char="●"/>
            </a:pPr>
            <a:r>
              <a:rPr lang="en"/>
              <a:t>Increment of snakes length- This component involves incrementing the length of the snake, whenever it collides with an apple.</a:t>
            </a:r>
            <a:endParaRPr/>
          </a:p>
          <a:p>
            <a:pPr indent="-342900" lvl="0" marL="457200" rtl="0" algn="l">
              <a:spcBef>
                <a:spcPts val="0"/>
              </a:spcBef>
              <a:spcAft>
                <a:spcPts val="0"/>
              </a:spcAft>
              <a:buSzPts val="1800"/>
              <a:buChar char="●"/>
            </a:pPr>
            <a:r>
              <a:rPr lang="en"/>
              <a:t>Randomization of apple- This component involves, </a:t>
            </a:r>
            <a:r>
              <a:rPr lang="en"/>
              <a:t>spawning</a:t>
            </a:r>
            <a:r>
              <a:rPr lang="en"/>
              <a:t> the apple in another random location after it collides with the snake.</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Decomposing outcome</a:t>
            </a:r>
            <a:endParaRPr/>
          </a:p>
        </p:txBody>
      </p:sp>
      <p:sp>
        <p:nvSpPr>
          <p:cNvPr id="195" name="Google Shape;195;p30"/>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Game</a:t>
            </a:r>
            <a:r>
              <a:rPr lang="en"/>
              <a:t>: Game component consists of all the components required for the game to run, they include:</a:t>
            </a:r>
            <a:endParaRPr/>
          </a:p>
          <a:p>
            <a:pPr indent="-342900" lvl="0" marL="457200" rtl="0" algn="l">
              <a:spcBef>
                <a:spcPts val="0"/>
              </a:spcBef>
              <a:spcAft>
                <a:spcPts val="0"/>
              </a:spcAft>
              <a:buSzPts val="1800"/>
              <a:buChar char="●"/>
            </a:pPr>
            <a:r>
              <a:rPr lang="en"/>
              <a:t>Collision- This component covers all the functions of the game that involves collision, like eg. snake colliding with the apple and the snake colliding with itself.</a:t>
            </a:r>
            <a:endParaRPr/>
          </a:p>
          <a:p>
            <a:pPr indent="-342900" lvl="0" marL="457200" rtl="0" algn="l">
              <a:spcBef>
                <a:spcPts val="0"/>
              </a:spcBef>
              <a:spcAft>
                <a:spcPts val="0"/>
              </a:spcAft>
              <a:buSzPts val="1800"/>
              <a:buChar char="●"/>
            </a:pPr>
            <a:r>
              <a:rPr lang="en"/>
              <a:t>Score recording- This component covers the idea of recording score, when the snake collides with an apple.</a:t>
            </a:r>
            <a:endParaRPr/>
          </a:p>
          <a:p>
            <a:pPr indent="-342900" lvl="0" marL="457200" rtl="0" algn="l">
              <a:spcBef>
                <a:spcPts val="0"/>
              </a:spcBef>
              <a:spcAft>
                <a:spcPts val="0"/>
              </a:spcAft>
              <a:buSzPts val="1800"/>
              <a:buChar char="●"/>
            </a:pPr>
            <a:r>
              <a:rPr lang="en"/>
              <a:t>Play again- This component involves the idea of playing again, when te game ends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390525" y="873549"/>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Github /Drive link</a:t>
            </a:r>
            <a:endParaRPr/>
          </a:p>
        </p:txBody>
      </p:sp>
      <p:sp>
        <p:nvSpPr>
          <p:cNvPr id="73" name="Google Shape;73;p13"/>
          <p:cNvSpPr txBox="1"/>
          <p:nvPr>
            <p:ph idx="1" type="subTitle"/>
          </p:nvPr>
        </p:nvSpPr>
        <p:spPr>
          <a:xfrm>
            <a:off x="390525" y="257175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4800"/>
              <a:t>Trello board or PM link</a:t>
            </a:r>
            <a:endParaRPr sz="4800"/>
          </a:p>
          <a:p>
            <a:pPr indent="0" lvl="0" marL="0" rtl="0" algn="l">
              <a:lnSpc>
                <a:spcPct val="100000"/>
              </a:lnSpc>
              <a:spcBef>
                <a:spcPts val="0"/>
              </a:spcBef>
              <a:spcAft>
                <a:spcPts val="0"/>
              </a:spcAft>
              <a:buSzPts val="1800"/>
              <a:buNone/>
            </a:pPr>
            <a:r>
              <a:rPr lang="en" sz="1900" u="sng">
                <a:solidFill>
                  <a:schemeClr val="hlink"/>
                </a:solidFill>
                <a:hlinkClick r:id="rId3"/>
              </a:rPr>
              <a:t>https://trello.com/b/lUaXVqmw</a:t>
            </a:r>
            <a:endParaRPr sz="1900"/>
          </a:p>
        </p:txBody>
      </p:sp>
      <p:sp>
        <p:nvSpPr>
          <p:cNvPr id="74" name="Google Shape;74;p13"/>
          <p:cNvSpPr txBox="1"/>
          <p:nvPr>
            <p:ph idx="1" type="subTitle"/>
          </p:nvPr>
        </p:nvSpPr>
        <p:spPr>
          <a:xfrm>
            <a:off x="390525" y="3837051"/>
            <a:ext cx="8222100" cy="432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None/>
            </a:pPr>
            <a:r>
              <a:rPr b="1" i="1" lang="en"/>
              <a:t>You MUST provide evidence showing how the problem has been decomposed, how the components have been developed and trialled, and of how they have been assembled and tested to create a final, working outcome.</a:t>
            </a:r>
            <a:endParaRPr/>
          </a:p>
        </p:txBody>
      </p:sp>
      <p:sp>
        <p:nvSpPr>
          <p:cNvPr id="75" name="Google Shape;75;p13"/>
          <p:cNvSpPr txBox="1"/>
          <p:nvPr/>
        </p:nvSpPr>
        <p:spPr>
          <a:xfrm>
            <a:off x="617750" y="1786125"/>
            <a:ext cx="684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https://drive.google.com/file/d/1WfaHaGXKrFvZsy4XEC9qK8fQTFlubUS0/view?usp=sharing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Trialling components</a:t>
            </a:r>
            <a:endParaRPr/>
          </a:p>
        </p:txBody>
      </p:sp>
      <p:sp>
        <p:nvSpPr>
          <p:cNvPr id="201" name="Google Shape;201;p31"/>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trialled components. Show that you gathered information to inform your decision making.</a:t>
            </a:r>
            <a:endParaRPr/>
          </a:p>
          <a:p>
            <a:pPr indent="0" lvl="0" marL="0" rtl="0" algn="l">
              <a:lnSpc>
                <a:spcPct val="115000"/>
              </a:lnSpc>
              <a:spcBef>
                <a:spcPts val="1600"/>
              </a:spcBef>
              <a:spcAft>
                <a:spcPts val="0"/>
              </a:spcAft>
              <a:buSzPts val="1800"/>
              <a:buNone/>
            </a:pPr>
            <a:r>
              <a:rPr lang="en"/>
              <a:t>Record evidence that you have trialled multiple components and have selected those most suitable.</a:t>
            </a:r>
            <a:endParaRPr/>
          </a:p>
          <a:p>
            <a:pPr indent="0" lvl="0" marL="0" rtl="0" algn="l">
              <a:lnSpc>
                <a:spcPct val="115000"/>
              </a:lnSpc>
              <a:spcBef>
                <a:spcPts val="1600"/>
              </a:spcBef>
              <a:spcAft>
                <a:spcPts val="1600"/>
              </a:spcAft>
              <a:buSzPts val="1800"/>
              <a:buNone/>
            </a:pPr>
            <a:r>
              <a:rPr lang="en"/>
              <a:t>Record evidence that you have used information from trialling appropriately to improve the functionality of the outcome.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Comparing alternatives</a:t>
            </a:r>
            <a:endParaRPr/>
          </a:p>
        </p:txBody>
      </p:sp>
      <p:sp>
        <p:nvSpPr>
          <p:cNvPr id="207" name="Google Shape;207;p32"/>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As you can see, when i tried to run the code it just shows a black screen, whereas in pycharm it actually loads the game. Therefore i have made a decision to use pycharm to further develop my game. Pycharm also comes with its own advantages, such as version control and suggestion to fix any errors, so therefore I have found pycharm much more comfortable to use.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552475" y="55513"/>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Trailing Components</a:t>
            </a:r>
            <a:endParaRPr/>
          </a:p>
        </p:txBody>
      </p:sp>
      <p:sp>
        <p:nvSpPr>
          <p:cNvPr id="213" name="Google Shape;213;p33"/>
          <p:cNvSpPr txBox="1"/>
          <p:nvPr>
            <p:ph idx="1" type="body"/>
          </p:nvPr>
        </p:nvSpPr>
        <p:spPr>
          <a:xfrm>
            <a:off x="80575" y="929588"/>
            <a:ext cx="9144000" cy="42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                                                      Pycharm vs MU editor</a:t>
            </a:r>
            <a:endParaRPr>
              <a:solidFill>
                <a:srgbClr val="000000"/>
              </a:solidFill>
            </a:endParaRPr>
          </a:p>
          <a:p>
            <a:pPr indent="0" lvl="0" marL="0" rtl="0" algn="l">
              <a:spcBef>
                <a:spcPts val="0"/>
              </a:spcBef>
              <a:spcAft>
                <a:spcPts val="0"/>
              </a:spcAft>
              <a:buNone/>
            </a:pPr>
            <a:r>
              <a:rPr lang="en">
                <a:solidFill>
                  <a:srgbClr val="000000"/>
                </a:solidFill>
              </a:rPr>
              <a:t>Initially we have done our upskilling using MU editor, but I had to switch to pycharm as MU editor could not run pygame, and the interface was really slow.</a:t>
            </a:r>
            <a:endParaRPr>
              <a:solidFill>
                <a:srgbClr val="000000"/>
              </a:solidFill>
            </a:endParaRPr>
          </a:p>
          <a:p>
            <a:pPr indent="0" lvl="0" marL="0" rtl="0" algn="l">
              <a:spcBef>
                <a:spcPts val="0"/>
              </a:spcBef>
              <a:spcAft>
                <a:spcPts val="0"/>
              </a:spcAft>
              <a:buNone/>
            </a:pPr>
            <a:r>
              <a:t/>
            </a:r>
            <a:endParaRPr>
              <a:solidFill>
                <a:srgbClr val="000000"/>
              </a:solidFill>
            </a:endParaRPr>
          </a:p>
        </p:txBody>
      </p:sp>
      <p:pic>
        <p:nvPicPr>
          <p:cNvPr id="214" name="Google Shape;214;p33" title="Ide.mp4">
            <a:hlinkClick r:id="rId3"/>
          </p:cNvPr>
          <p:cNvPicPr preferRelativeResize="0"/>
          <p:nvPr/>
        </p:nvPicPr>
        <p:blipFill>
          <a:blip r:embed="rId4">
            <a:alphaModFix/>
          </a:blip>
          <a:stretch>
            <a:fillRect/>
          </a:stretch>
        </p:blipFill>
        <p:spPr>
          <a:xfrm>
            <a:off x="2101713" y="2070664"/>
            <a:ext cx="5101726" cy="2868550"/>
          </a:xfrm>
          <a:prstGeom prst="rect">
            <a:avLst/>
          </a:prstGeom>
          <a:noFill/>
          <a:ln>
            <a:noFill/>
          </a:ln>
        </p:spPr>
      </p:pic>
      <p:sp>
        <p:nvSpPr>
          <p:cNvPr id="215" name="Google Shape;215;p33"/>
          <p:cNvSpPr txBox="1"/>
          <p:nvPr/>
        </p:nvSpPr>
        <p:spPr>
          <a:xfrm>
            <a:off x="5470975" y="2450438"/>
            <a:ext cx="330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Trailing components</a:t>
            </a:r>
            <a:endParaRPr/>
          </a:p>
        </p:txBody>
      </p:sp>
      <p:sp>
        <p:nvSpPr>
          <p:cNvPr id="221" name="Google Shape;221;p34"/>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Normal structuring vs OOP (Object oriented programing) 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initially started coding the project in a normal structure using functions. As i progressed i decided to use OOP structure to code my game. I made this </a:t>
            </a:r>
            <a:r>
              <a:rPr lang="en"/>
              <a:t>decision</a:t>
            </a:r>
            <a:r>
              <a:rPr lang="en"/>
              <a:t> because I felt that this would give me any </a:t>
            </a:r>
            <a:r>
              <a:rPr lang="en"/>
              <a:t>opportunity</a:t>
            </a:r>
            <a:r>
              <a:rPr lang="en"/>
              <a:t> to further upgrade or improve my code with ease. Another advantage of OOP is that the code is really organized, for example if i had an issue with the snake, i can simply go to the snake class to find and fix the issue, rather than scrolling through a pile of functions. And i also </a:t>
            </a:r>
            <a:r>
              <a:rPr lang="en"/>
              <a:t>believe</a:t>
            </a:r>
            <a:r>
              <a:rPr lang="en"/>
              <a:t> that this made my code more </a:t>
            </a:r>
            <a:r>
              <a:rPr lang="en"/>
              <a:t>robust</a:t>
            </a:r>
            <a:r>
              <a:rPr lang="en"/>
              <a:t> and </a:t>
            </a:r>
            <a:r>
              <a:rPr lang="en"/>
              <a:t>user friendly</a:t>
            </a:r>
            <a:r>
              <a:rPr lang="en"/>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Trailing components</a:t>
            </a:r>
            <a:endParaRPr/>
          </a:p>
        </p:txBody>
      </p:sp>
      <p:sp>
        <p:nvSpPr>
          <p:cNvPr id="227" name="Google Shape;227;p35"/>
          <p:cNvSpPr txBox="1"/>
          <p:nvPr>
            <p:ph idx="1" type="body"/>
          </p:nvPr>
        </p:nvSpPr>
        <p:spPr>
          <a:xfrm>
            <a:off x="0" y="843075"/>
            <a:ext cx="9144000" cy="40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a:solidFill>
                  <a:srgbClr val="000000"/>
                </a:solidFill>
              </a:rPr>
              <a:t>As you can clearly see, OOP formatting is way more organized, whereas the other format just looks like random blocks of code. This also </a:t>
            </a:r>
            <a:r>
              <a:rPr lang="en" sz="1300">
                <a:solidFill>
                  <a:srgbClr val="000000"/>
                </a:solidFill>
              </a:rPr>
              <a:t>correlates</a:t>
            </a:r>
            <a:r>
              <a:rPr lang="en" sz="1300">
                <a:solidFill>
                  <a:srgbClr val="000000"/>
                </a:solidFill>
              </a:rPr>
              <a:t> with the implication of future-proofing, as there is more </a:t>
            </a:r>
            <a:r>
              <a:rPr lang="en" sz="1300">
                <a:solidFill>
                  <a:srgbClr val="000000"/>
                </a:solidFill>
              </a:rPr>
              <a:t>opportunities</a:t>
            </a:r>
            <a:r>
              <a:rPr lang="en" sz="1300">
                <a:solidFill>
                  <a:srgbClr val="000000"/>
                </a:solidFill>
              </a:rPr>
              <a:t> for upgrades and improvements.</a:t>
            </a:r>
            <a:endParaRPr sz="1300">
              <a:solidFill>
                <a:srgbClr val="000000"/>
              </a:solidFill>
            </a:endParaRPr>
          </a:p>
        </p:txBody>
      </p:sp>
      <p:pic>
        <p:nvPicPr>
          <p:cNvPr id="228" name="Google Shape;228;p35"/>
          <p:cNvPicPr preferRelativeResize="0"/>
          <p:nvPr/>
        </p:nvPicPr>
        <p:blipFill rotWithShape="1">
          <a:blip r:embed="rId3">
            <a:alphaModFix/>
          </a:blip>
          <a:srcRect b="37594" l="25921" r="25771" t="1205"/>
          <a:stretch/>
        </p:blipFill>
        <p:spPr>
          <a:xfrm>
            <a:off x="525975" y="956397"/>
            <a:ext cx="2959698" cy="2343574"/>
          </a:xfrm>
          <a:prstGeom prst="rect">
            <a:avLst/>
          </a:prstGeom>
          <a:noFill/>
          <a:ln>
            <a:noFill/>
          </a:ln>
        </p:spPr>
      </p:pic>
      <p:pic>
        <p:nvPicPr>
          <p:cNvPr id="229" name="Google Shape;229;p35" title="trailing-2.mp4">
            <a:hlinkClick r:id="rId4"/>
          </p:cNvPr>
          <p:cNvPicPr preferRelativeResize="0"/>
          <p:nvPr/>
        </p:nvPicPr>
        <p:blipFill>
          <a:blip r:embed="rId5">
            <a:alphaModFix/>
          </a:blip>
          <a:stretch>
            <a:fillRect/>
          </a:stretch>
        </p:blipFill>
        <p:spPr>
          <a:xfrm>
            <a:off x="4163125" y="920987"/>
            <a:ext cx="4294025" cy="2414400"/>
          </a:xfrm>
          <a:prstGeom prst="rect">
            <a:avLst/>
          </a:prstGeom>
          <a:noFill/>
          <a:ln>
            <a:noFill/>
          </a:ln>
        </p:spPr>
      </p:pic>
      <p:sp>
        <p:nvSpPr>
          <p:cNvPr id="230" name="Google Shape;230;p35"/>
          <p:cNvSpPr txBox="1"/>
          <p:nvPr/>
        </p:nvSpPr>
        <p:spPr>
          <a:xfrm>
            <a:off x="631175" y="3437950"/>
            <a:ext cx="28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Normal formatting</a:t>
            </a:r>
            <a:endParaRPr/>
          </a:p>
        </p:txBody>
      </p:sp>
      <p:sp>
        <p:nvSpPr>
          <p:cNvPr id="231" name="Google Shape;231;p35"/>
          <p:cNvSpPr txBox="1"/>
          <p:nvPr/>
        </p:nvSpPr>
        <p:spPr>
          <a:xfrm>
            <a:off x="5398650" y="3437950"/>
            <a:ext cx="42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OOP formatting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Trailing Components</a:t>
            </a:r>
            <a:endParaRPr/>
          </a:p>
        </p:txBody>
      </p:sp>
      <p:graphicFrame>
        <p:nvGraphicFramePr>
          <p:cNvPr id="237" name="Google Shape;237;p36"/>
          <p:cNvGraphicFramePr/>
          <p:nvPr/>
        </p:nvGraphicFramePr>
        <p:xfrm>
          <a:off x="-5400" y="800100"/>
          <a:ext cx="3000000" cy="3000000"/>
        </p:xfrm>
        <a:graphic>
          <a:graphicData uri="http://schemas.openxmlformats.org/drawingml/2006/table">
            <a:tbl>
              <a:tblPr>
                <a:noFill/>
                <a:tableStyleId>{573BE779-26D3-4658-80A7-BE3AFA65F6B8}</a:tableStyleId>
              </a:tblPr>
              <a:tblGrid>
                <a:gridCol w="3120800"/>
                <a:gridCol w="2997000"/>
                <a:gridCol w="3058900"/>
              </a:tblGrid>
              <a:tr h="100000">
                <a:tc>
                  <a:txBody>
                    <a:bodyPr/>
                    <a:lstStyle/>
                    <a:p>
                      <a:pPr indent="0" lvl="0" marL="0" rtl="0" algn="l">
                        <a:spcBef>
                          <a:spcPts val="0"/>
                        </a:spcBef>
                        <a:spcAft>
                          <a:spcPts val="0"/>
                        </a:spcAft>
                        <a:buNone/>
                      </a:pPr>
                      <a:r>
                        <a:rPr lang="en" sz="1200"/>
                        <a:t>Stakeholder</a:t>
                      </a:r>
                      <a:endParaRPr sz="1200"/>
                    </a:p>
                  </a:txBody>
                  <a:tcPr marT="91425" marB="91425" marR="91425" marL="91425"/>
                </a:tc>
                <a:tc>
                  <a:txBody>
                    <a:bodyPr/>
                    <a:lstStyle/>
                    <a:p>
                      <a:pPr indent="0" lvl="0" marL="0" rtl="0" algn="l">
                        <a:spcBef>
                          <a:spcPts val="0"/>
                        </a:spcBef>
                        <a:spcAft>
                          <a:spcPts val="0"/>
                        </a:spcAft>
                        <a:buNone/>
                      </a:pPr>
                      <a:r>
                        <a:rPr lang="en" sz="1200"/>
                        <a:t>Feedback</a:t>
                      </a:r>
                      <a:endParaRPr sz="1200"/>
                    </a:p>
                  </a:txBody>
                  <a:tcPr marT="91425" marB="91425" marR="91425" marL="91425"/>
                </a:tc>
                <a:tc>
                  <a:txBody>
                    <a:bodyPr/>
                    <a:lstStyle/>
                    <a:p>
                      <a:pPr indent="0" lvl="0" marL="0" rtl="0" algn="l">
                        <a:spcBef>
                          <a:spcPts val="0"/>
                        </a:spcBef>
                        <a:spcAft>
                          <a:spcPts val="0"/>
                        </a:spcAft>
                        <a:buNone/>
                      </a:pPr>
                      <a:r>
                        <a:rPr lang="en" sz="1200"/>
                        <a:t>reflection</a:t>
                      </a:r>
                      <a:endParaRPr sz="1200"/>
                    </a:p>
                  </a:txBody>
                  <a:tcPr marT="91425" marB="91425" marR="91425" marL="91425"/>
                </a:tc>
              </a:tr>
              <a:tr h="1435725">
                <a:tc>
                  <a:txBody>
                    <a:bodyPr/>
                    <a:lstStyle/>
                    <a:p>
                      <a:pPr indent="0" lvl="0" marL="0" rtl="0" algn="l">
                        <a:spcBef>
                          <a:spcPts val="0"/>
                        </a:spcBef>
                        <a:spcAft>
                          <a:spcPts val="0"/>
                        </a:spcAft>
                        <a:buNone/>
                      </a:pPr>
                      <a:r>
                        <a:rPr lang="en" sz="1200"/>
                        <a:t>Philip</a:t>
                      </a:r>
                      <a:endParaRPr sz="1200"/>
                    </a:p>
                  </a:txBody>
                  <a:tcPr marT="91425" marB="91425" marR="91425" marL="91425"/>
                </a:tc>
                <a:tc>
                  <a:txBody>
                    <a:bodyPr/>
                    <a:lstStyle/>
                    <a:p>
                      <a:pPr indent="0" lvl="0" marL="0" rtl="0" algn="l">
                        <a:spcBef>
                          <a:spcPts val="0"/>
                        </a:spcBef>
                        <a:spcAft>
                          <a:spcPts val="0"/>
                        </a:spcAft>
                        <a:buNone/>
                      </a:pPr>
                      <a:r>
                        <a:rPr lang="en" sz="1200"/>
                        <a:t>The game works smoothly, and i really like how you provide </a:t>
                      </a:r>
                      <a:r>
                        <a:rPr lang="en" sz="1200"/>
                        <a:t>clear</a:t>
                      </a:r>
                      <a:r>
                        <a:rPr lang="en" sz="1200"/>
                        <a:t> instructions on the title screen and end screen.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only suggestions i have is that, you could change the background colour of the game window to black</a:t>
                      </a:r>
                      <a:endParaRPr sz="1200"/>
                    </a:p>
                  </a:txBody>
                  <a:tcPr marT="91425" marB="91425" marR="91425" marL="91425"/>
                </a:tc>
                <a:tc>
                  <a:txBody>
                    <a:bodyPr/>
                    <a:lstStyle/>
                    <a:p>
                      <a:pPr indent="0" lvl="0" marL="0" rtl="0" algn="l">
                        <a:spcBef>
                          <a:spcPts val="0"/>
                        </a:spcBef>
                        <a:spcAft>
                          <a:spcPts val="0"/>
                        </a:spcAft>
                        <a:buNone/>
                      </a:pPr>
                      <a:r>
                        <a:rPr lang="en" sz="1200"/>
                        <a:t>I considered this suggestion by philip, but i personally thought that the background of the game window would look more </a:t>
                      </a:r>
                      <a:r>
                        <a:rPr lang="en" sz="1200"/>
                        <a:t>aesthetic</a:t>
                      </a:r>
                      <a:r>
                        <a:rPr lang="en" sz="1200"/>
                        <a:t> and eye pleasing if it was green.And the green colour also represents grass, as it makes more sense that the snake would move in grass. This </a:t>
                      </a:r>
                      <a:r>
                        <a:rPr lang="en" sz="1200"/>
                        <a:t>correlates</a:t>
                      </a:r>
                      <a:r>
                        <a:rPr lang="en" sz="1200"/>
                        <a:t> with the implication of aesthetics, as it </a:t>
                      </a:r>
                      <a:r>
                        <a:rPr lang="en" sz="1200"/>
                        <a:t>looks</a:t>
                      </a:r>
                      <a:r>
                        <a:rPr lang="en" sz="1200"/>
                        <a:t> more natural and eye pleasing. And green background also compliments the bright green colour of the snake.</a:t>
                      </a:r>
                      <a:endParaRPr sz="1200"/>
                    </a:p>
                  </a:txBody>
                  <a:tcPr marT="91425" marB="91425" marR="91425" marL="91425"/>
                </a:tc>
              </a:tr>
            </a:tbl>
          </a:graphicData>
        </a:graphic>
      </p:graphicFrame>
      <p:pic>
        <p:nvPicPr>
          <p:cNvPr id="238" name="Google Shape;238;p36"/>
          <p:cNvPicPr preferRelativeResize="0"/>
          <p:nvPr/>
        </p:nvPicPr>
        <p:blipFill>
          <a:blip r:embed="rId3">
            <a:alphaModFix/>
          </a:blip>
          <a:stretch>
            <a:fillRect/>
          </a:stretch>
        </p:blipFill>
        <p:spPr>
          <a:xfrm>
            <a:off x="1250750" y="3543255"/>
            <a:ext cx="2056152" cy="1614819"/>
          </a:xfrm>
          <a:prstGeom prst="rect">
            <a:avLst/>
          </a:prstGeom>
          <a:noFill/>
          <a:ln>
            <a:noFill/>
          </a:ln>
        </p:spPr>
      </p:pic>
      <p:sp>
        <p:nvSpPr>
          <p:cNvPr id="239" name="Google Shape;239;p36"/>
          <p:cNvSpPr txBox="1"/>
          <p:nvPr/>
        </p:nvSpPr>
        <p:spPr>
          <a:xfrm>
            <a:off x="4138000" y="3687975"/>
            <a:ext cx="213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Options</a:t>
            </a:r>
            <a:endParaRPr sz="1200"/>
          </a:p>
        </p:txBody>
      </p:sp>
      <p:pic>
        <p:nvPicPr>
          <p:cNvPr id="240" name="Google Shape;240;p36"/>
          <p:cNvPicPr preferRelativeResize="0"/>
          <p:nvPr/>
        </p:nvPicPr>
        <p:blipFill>
          <a:blip r:embed="rId4">
            <a:alphaModFix/>
          </a:blip>
          <a:stretch>
            <a:fillRect/>
          </a:stretch>
        </p:blipFill>
        <p:spPr>
          <a:xfrm>
            <a:off x="6208625" y="3598930"/>
            <a:ext cx="2020414" cy="16148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Trailing components</a:t>
            </a:r>
            <a:endParaRPr/>
          </a:p>
        </p:txBody>
      </p:sp>
      <p:graphicFrame>
        <p:nvGraphicFramePr>
          <p:cNvPr id="246" name="Google Shape;246;p37"/>
          <p:cNvGraphicFramePr/>
          <p:nvPr/>
        </p:nvGraphicFramePr>
        <p:xfrm>
          <a:off x="0" y="956400"/>
          <a:ext cx="3000000" cy="3000000"/>
        </p:xfrm>
        <a:graphic>
          <a:graphicData uri="http://schemas.openxmlformats.org/drawingml/2006/table">
            <a:tbl>
              <a:tblPr>
                <a:noFill/>
                <a:tableStyleId>{573BE779-26D3-4658-80A7-BE3AFA65F6B8}</a:tableStyleId>
              </a:tblPr>
              <a:tblGrid>
                <a:gridCol w="3048000"/>
                <a:gridCol w="3048000"/>
                <a:gridCol w="3048000"/>
              </a:tblGrid>
              <a:tr h="396200">
                <a:tc>
                  <a:txBody>
                    <a:bodyPr/>
                    <a:lstStyle/>
                    <a:p>
                      <a:pPr indent="0" lvl="0" marL="0" rtl="0" algn="l">
                        <a:spcBef>
                          <a:spcPts val="0"/>
                        </a:spcBef>
                        <a:spcAft>
                          <a:spcPts val="0"/>
                        </a:spcAft>
                        <a:buNone/>
                      </a:pPr>
                      <a:r>
                        <a:rPr lang="en"/>
                        <a:t>Stakeholder</a:t>
                      </a:r>
                      <a:endParaRPr/>
                    </a:p>
                  </a:txBody>
                  <a:tcPr marT="91425" marB="91425" marR="91425" marL="91425"/>
                </a:tc>
                <a:tc>
                  <a:txBody>
                    <a:bodyPr/>
                    <a:lstStyle/>
                    <a:p>
                      <a:pPr indent="0" lvl="0" marL="0" rtl="0" algn="l">
                        <a:spcBef>
                          <a:spcPts val="0"/>
                        </a:spcBef>
                        <a:spcAft>
                          <a:spcPts val="0"/>
                        </a:spcAft>
                        <a:buNone/>
                      </a:pPr>
                      <a:r>
                        <a:rPr lang="en"/>
                        <a:t>Feedback</a:t>
                      </a:r>
                      <a:endParaRPr/>
                    </a:p>
                  </a:txBody>
                  <a:tcPr marT="91425" marB="91425" marR="91425" marL="91425"/>
                </a:tc>
                <a:tc>
                  <a:txBody>
                    <a:bodyPr/>
                    <a:lstStyle/>
                    <a:p>
                      <a:pPr indent="0" lvl="0" marL="0" rtl="0" algn="l">
                        <a:spcBef>
                          <a:spcPts val="0"/>
                        </a:spcBef>
                        <a:spcAft>
                          <a:spcPts val="0"/>
                        </a:spcAft>
                        <a:buNone/>
                      </a:pPr>
                      <a:r>
                        <a:rPr lang="en"/>
                        <a:t>Reflection</a:t>
                      </a:r>
                      <a:endParaRPr/>
                    </a:p>
                  </a:txBody>
                  <a:tcPr marT="91425" marB="91425" marR="91425" marL="91425"/>
                </a:tc>
              </a:tr>
              <a:tr h="381000">
                <a:tc>
                  <a:txBody>
                    <a:bodyPr/>
                    <a:lstStyle/>
                    <a:p>
                      <a:pPr indent="0" lvl="0" marL="0" rtl="0" algn="l">
                        <a:spcBef>
                          <a:spcPts val="0"/>
                        </a:spcBef>
                        <a:spcAft>
                          <a:spcPts val="0"/>
                        </a:spcAft>
                        <a:buNone/>
                      </a:pPr>
                      <a:r>
                        <a:rPr lang="en"/>
                        <a:t>Scott</a:t>
                      </a:r>
                      <a:endParaRPr/>
                    </a:p>
                  </a:txBody>
                  <a:tcPr marT="91425" marB="91425" marR="91425" marL="91425"/>
                </a:tc>
                <a:tc>
                  <a:txBody>
                    <a:bodyPr/>
                    <a:lstStyle/>
                    <a:p>
                      <a:pPr indent="0" lvl="0" marL="0" rtl="0" algn="l">
                        <a:spcBef>
                          <a:spcPts val="0"/>
                        </a:spcBef>
                        <a:spcAft>
                          <a:spcPts val="0"/>
                        </a:spcAft>
                        <a:buNone/>
                      </a:pPr>
                      <a:r>
                        <a:rPr lang="en"/>
                        <a:t>The overall game runs smoothly, the only suggestion  I could give you is to add some background music, This would make the game more engaging and entertaining.</a:t>
                      </a:r>
                      <a:endParaRPr/>
                    </a:p>
                  </a:txBody>
                  <a:tcPr marT="91425" marB="91425" marR="91425" marL="91425"/>
                </a:tc>
                <a:tc>
                  <a:txBody>
                    <a:bodyPr/>
                    <a:lstStyle/>
                    <a:p>
                      <a:pPr indent="0" lvl="0" marL="0" rtl="0" algn="l">
                        <a:spcBef>
                          <a:spcPts val="0"/>
                        </a:spcBef>
                        <a:spcAft>
                          <a:spcPts val="0"/>
                        </a:spcAft>
                        <a:buNone/>
                      </a:pPr>
                      <a:r>
                        <a:rPr lang="en"/>
                        <a:t> I thought about the feedback given by scott, and decided to add background music. I made this change because, I felt adding </a:t>
                      </a:r>
                      <a:r>
                        <a:rPr lang="en"/>
                        <a:t>music</a:t>
                      </a:r>
                      <a:r>
                        <a:rPr lang="en"/>
                        <a:t> </a:t>
                      </a:r>
                      <a:r>
                        <a:rPr lang="en"/>
                        <a:t>would</a:t>
                      </a:r>
                      <a:r>
                        <a:rPr lang="en"/>
                        <a:t> make the game a lot more entertaining an appealing to end-users. I have also read an article which states that game developer’s use music to make games more entertaining.</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Trailing components</a:t>
            </a:r>
            <a:endParaRPr/>
          </a:p>
        </p:txBody>
      </p:sp>
      <p:sp>
        <p:nvSpPr>
          <p:cNvPr id="252" name="Google Shape;252;p38"/>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8" title="2021-08-24 20-22-05_Trim.mp4">
            <a:hlinkClick r:id="rId3"/>
          </p:cNvPr>
          <p:cNvPicPr preferRelativeResize="0"/>
          <p:nvPr/>
        </p:nvPicPr>
        <p:blipFill>
          <a:blip r:embed="rId4">
            <a:alphaModFix/>
          </a:blip>
          <a:stretch>
            <a:fillRect/>
          </a:stretch>
        </p:blipFill>
        <p:spPr>
          <a:xfrm>
            <a:off x="549000" y="956400"/>
            <a:ext cx="3887290" cy="2617713"/>
          </a:xfrm>
          <a:prstGeom prst="rect">
            <a:avLst/>
          </a:prstGeom>
          <a:noFill/>
          <a:ln>
            <a:noFill/>
          </a:ln>
        </p:spPr>
      </p:pic>
      <p:sp>
        <p:nvSpPr>
          <p:cNvPr id="255" name="Google Shape;255;p38"/>
          <p:cNvSpPr txBox="1"/>
          <p:nvPr/>
        </p:nvSpPr>
        <p:spPr>
          <a:xfrm>
            <a:off x="1731825" y="3688775"/>
            <a:ext cx="330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With music</a:t>
            </a:r>
            <a:endParaRPr/>
          </a:p>
        </p:txBody>
      </p:sp>
      <p:pic>
        <p:nvPicPr>
          <p:cNvPr id="256" name="Google Shape;256;p38" title="2021-08-24 20-22-05_Trim.mp4">
            <a:hlinkClick r:id="rId5"/>
          </p:cNvPr>
          <p:cNvPicPr preferRelativeResize="0"/>
          <p:nvPr/>
        </p:nvPicPr>
        <p:blipFill>
          <a:blip r:embed="rId4">
            <a:alphaModFix/>
          </a:blip>
          <a:stretch>
            <a:fillRect/>
          </a:stretch>
        </p:blipFill>
        <p:spPr>
          <a:xfrm>
            <a:off x="4523350" y="987825"/>
            <a:ext cx="4112150" cy="2570101"/>
          </a:xfrm>
          <a:prstGeom prst="rect">
            <a:avLst/>
          </a:prstGeom>
          <a:noFill/>
          <a:ln>
            <a:noFill/>
          </a:ln>
        </p:spPr>
      </p:pic>
      <p:sp>
        <p:nvSpPr>
          <p:cNvPr id="257" name="Google Shape;257;p38"/>
          <p:cNvSpPr txBox="1"/>
          <p:nvPr/>
        </p:nvSpPr>
        <p:spPr>
          <a:xfrm>
            <a:off x="5741000" y="3628175"/>
            <a:ext cx="27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Without music</a:t>
            </a:r>
            <a:endParaRPr/>
          </a:p>
        </p:txBody>
      </p:sp>
      <p:sp>
        <p:nvSpPr>
          <p:cNvPr id="258" name="Google Shape;258;p38"/>
          <p:cNvSpPr txBox="1"/>
          <p:nvPr/>
        </p:nvSpPr>
        <p:spPr>
          <a:xfrm>
            <a:off x="549000" y="3897600"/>
            <a:ext cx="844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you can see, music clearly makes the project more interesting and aesthetic. It hooks the end-user, and make them want to play the game for a longer time.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outcome</a:t>
            </a:r>
            <a:endParaRPr/>
          </a:p>
        </p:txBody>
      </p:sp>
      <p:sp>
        <p:nvSpPr>
          <p:cNvPr id="264" name="Google Shape;264;p39"/>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tested your outcome. </a:t>
            </a:r>
            <a:endParaRPr/>
          </a:p>
          <a:p>
            <a:pPr indent="0" lvl="0" marL="0" rtl="0" algn="l">
              <a:lnSpc>
                <a:spcPct val="115000"/>
              </a:lnSpc>
              <a:spcBef>
                <a:spcPts val="1600"/>
              </a:spcBef>
              <a:spcAft>
                <a:spcPts val="0"/>
              </a:spcAft>
              <a:buSzPts val="1800"/>
              <a:buNone/>
            </a:pPr>
            <a:r>
              <a:rPr lang="en"/>
              <a:t>Explain how the testing made sure your outcome functions as intended to meet its purpose and requirements.</a:t>
            </a:r>
            <a:endParaRPr/>
          </a:p>
          <a:p>
            <a:pPr indent="0" lvl="0" marL="0" rtl="0" algn="l">
              <a:lnSpc>
                <a:spcPct val="115000"/>
              </a:lnSpc>
              <a:spcBef>
                <a:spcPts val="1600"/>
              </a:spcBef>
              <a:spcAft>
                <a:spcPts val="1600"/>
              </a:spcAft>
              <a:buSzPts val="1800"/>
              <a:buNone/>
            </a:pPr>
            <a:r>
              <a:rPr lang="en"/>
              <a:t>Record evidence that you have used information from testing appropriately to improve the functionality of the outcome.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Debugging</a:t>
            </a:r>
            <a:endParaRPr/>
          </a:p>
        </p:txBody>
      </p:sp>
      <p:pic>
        <p:nvPicPr>
          <p:cNvPr id="270" name="Google Shape;270;p40" title="Bug 1.mp4">
            <a:hlinkClick r:id="rId3"/>
          </p:cNvPr>
          <p:cNvPicPr preferRelativeResize="0"/>
          <p:nvPr/>
        </p:nvPicPr>
        <p:blipFill>
          <a:blip r:embed="rId4">
            <a:alphaModFix/>
          </a:blip>
          <a:stretch>
            <a:fillRect/>
          </a:stretch>
        </p:blipFill>
        <p:spPr>
          <a:xfrm>
            <a:off x="0" y="1357825"/>
            <a:ext cx="9199199" cy="3879676"/>
          </a:xfrm>
          <a:prstGeom prst="rect">
            <a:avLst/>
          </a:prstGeom>
          <a:noFill/>
          <a:ln>
            <a:noFill/>
          </a:ln>
        </p:spPr>
      </p:pic>
      <p:sp>
        <p:nvSpPr>
          <p:cNvPr id="271" name="Google Shape;271;p40"/>
          <p:cNvSpPr txBox="1"/>
          <p:nvPr/>
        </p:nvSpPr>
        <p:spPr>
          <a:xfrm>
            <a:off x="0" y="908375"/>
            <a:ext cx="420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Bug 1:</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Planning</a:t>
            </a:r>
            <a:endParaRPr/>
          </a:p>
        </p:txBody>
      </p:sp>
      <p:sp>
        <p:nvSpPr>
          <p:cNvPr id="81" name="Google Shape;81;p14"/>
          <p:cNvSpPr txBox="1"/>
          <p:nvPr>
            <p:ph idx="1" type="body"/>
          </p:nvPr>
        </p:nvSpPr>
        <p:spPr>
          <a:xfrm>
            <a:off x="0" y="899775"/>
            <a:ext cx="9144000" cy="42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4676E"/>
                </a:solidFill>
                <a:highlight>
                  <a:srgbClr val="FFFFFF"/>
                </a:highlight>
              </a:rPr>
              <a:t>Initially, I had two projects in mind, and they are snake game and quiz. I decided to choose snake game as my project over quiz because, I believe that a snake game is more interactive  compared to a quiz. For example if we finished a quiz once, there wouldn't be any fun in attempting it again , but this is not the same in the case of a snake game because you would always want to replay the game in order to beat your previous score.Another reason why i decided to make a snake game is due to the current situation in the world, as we know most parts of the world are in lockdown, so the snake game would keep kids engaged and entertained.The time targets I had to finish this project is about 8 weeks, this allowed me to break my project into several components and allocate a certain amount of time to work on each component. These components include Windows, Snake and Apple and Game functions. To give me an estimation on how long I had to spend on each component of code, i have created a bar graph.  </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Debugging</a:t>
            </a:r>
            <a:endParaRPr/>
          </a:p>
        </p:txBody>
      </p:sp>
      <p:sp>
        <p:nvSpPr>
          <p:cNvPr id="277" name="Google Shape;277;p41"/>
          <p:cNvSpPr txBox="1"/>
          <p:nvPr>
            <p:ph idx="1" type="body"/>
          </p:nvPr>
        </p:nvSpPr>
        <p:spPr>
          <a:xfrm>
            <a:off x="590900" y="942975"/>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 1:</a:t>
            </a:r>
            <a:endParaRPr/>
          </a:p>
          <a:p>
            <a:pPr indent="0" lvl="0" marL="0" rtl="0" algn="l">
              <a:spcBef>
                <a:spcPts val="0"/>
              </a:spcBef>
              <a:spcAft>
                <a:spcPts val="0"/>
              </a:spcAft>
              <a:buNone/>
            </a:pPr>
            <a:r>
              <a:rPr lang="en"/>
              <a:t>when the snake is over 5 blocks long and is moving in a certain direction, the bug will occur. This bug causes the game to end when the snake is asked to move in the opposite direction to its motion.</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Solution:</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278" name="Google Shape;278;p41"/>
          <p:cNvSpPr txBox="1"/>
          <p:nvPr/>
        </p:nvSpPr>
        <p:spPr>
          <a:xfrm>
            <a:off x="590900" y="1034075"/>
            <a:ext cx="25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9" name="Google Shape;279;p41"/>
          <p:cNvSpPr txBox="1"/>
          <p:nvPr/>
        </p:nvSpPr>
        <p:spPr>
          <a:xfrm>
            <a:off x="980225" y="2579325"/>
            <a:ext cx="2041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434343"/>
              </a:solidFill>
            </a:endParaRPr>
          </a:p>
        </p:txBody>
      </p:sp>
      <p:sp>
        <p:nvSpPr>
          <p:cNvPr id="280" name="Google Shape;280;p41"/>
          <p:cNvSpPr txBox="1"/>
          <p:nvPr/>
        </p:nvSpPr>
        <p:spPr>
          <a:xfrm>
            <a:off x="599850" y="2994825"/>
            <a:ext cx="79443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666666"/>
                </a:solidFill>
              </a:rPr>
              <a:t>I had to create a command to lock the direction of the snake. This means that the snake can only move in one direction, if its asked to move in the opposite direction it will keep moving in the direction which it was already moving.This suggests that the snake can only change its direction of motion perpendicularly. Like example, if it’s moving straight, i can only turn right or left.</a:t>
            </a:r>
            <a:endParaRPr sz="1700">
              <a:solidFill>
                <a:srgbClr val="6666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Debugging</a:t>
            </a:r>
            <a:endParaRPr/>
          </a:p>
        </p:txBody>
      </p:sp>
      <p:sp>
        <p:nvSpPr>
          <p:cNvPr id="286" name="Google Shape;286;p42"/>
          <p:cNvSpPr txBox="1"/>
          <p:nvPr>
            <p:ph idx="1" type="body"/>
          </p:nvPr>
        </p:nvSpPr>
        <p:spPr>
          <a:xfrm>
            <a:off x="1244200" y="2729100"/>
            <a:ext cx="8222100" cy="367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434343"/>
                </a:solidFill>
              </a:rPr>
              <a:t>Before</a:t>
            </a:r>
            <a:endParaRPr/>
          </a:p>
        </p:txBody>
      </p:sp>
      <p:pic>
        <p:nvPicPr>
          <p:cNvPr id="287" name="Google Shape;287;p42"/>
          <p:cNvPicPr preferRelativeResize="0"/>
          <p:nvPr/>
        </p:nvPicPr>
        <p:blipFill>
          <a:blip r:embed="rId3">
            <a:alphaModFix/>
          </a:blip>
          <a:stretch>
            <a:fillRect/>
          </a:stretch>
        </p:blipFill>
        <p:spPr>
          <a:xfrm>
            <a:off x="834512" y="3288725"/>
            <a:ext cx="2549513" cy="1854775"/>
          </a:xfrm>
          <a:prstGeom prst="rect">
            <a:avLst/>
          </a:prstGeom>
          <a:noFill/>
          <a:ln>
            <a:noFill/>
          </a:ln>
        </p:spPr>
      </p:pic>
      <p:pic>
        <p:nvPicPr>
          <p:cNvPr id="288" name="Google Shape;288;p42"/>
          <p:cNvPicPr preferRelativeResize="0"/>
          <p:nvPr/>
        </p:nvPicPr>
        <p:blipFill>
          <a:blip r:embed="rId4">
            <a:alphaModFix/>
          </a:blip>
          <a:stretch>
            <a:fillRect/>
          </a:stretch>
        </p:blipFill>
        <p:spPr>
          <a:xfrm>
            <a:off x="5529751" y="3288725"/>
            <a:ext cx="2950150" cy="1854775"/>
          </a:xfrm>
          <a:prstGeom prst="rect">
            <a:avLst/>
          </a:prstGeom>
          <a:noFill/>
          <a:ln>
            <a:noFill/>
          </a:ln>
        </p:spPr>
      </p:pic>
      <p:sp>
        <p:nvSpPr>
          <p:cNvPr id="289" name="Google Shape;289;p42"/>
          <p:cNvSpPr txBox="1"/>
          <p:nvPr/>
        </p:nvSpPr>
        <p:spPr>
          <a:xfrm>
            <a:off x="5814950" y="27291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2"/>
                </a:solidFill>
              </a:rPr>
              <a:t>   After</a:t>
            </a:r>
            <a:endParaRPr/>
          </a:p>
        </p:txBody>
      </p:sp>
      <p:pic>
        <p:nvPicPr>
          <p:cNvPr id="290" name="Google Shape;290;p42" title="Bug 1 solution.mp4">
            <a:hlinkClick r:id="rId5"/>
          </p:cNvPr>
          <p:cNvPicPr preferRelativeResize="0"/>
          <p:nvPr/>
        </p:nvPicPr>
        <p:blipFill>
          <a:blip r:embed="rId6">
            <a:alphaModFix/>
          </a:blip>
          <a:stretch>
            <a:fillRect/>
          </a:stretch>
        </p:blipFill>
        <p:spPr>
          <a:xfrm>
            <a:off x="1962575" y="874325"/>
            <a:ext cx="4980451" cy="1854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Debbuging</a:t>
            </a:r>
            <a:endParaRPr/>
          </a:p>
        </p:txBody>
      </p:sp>
      <p:sp>
        <p:nvSpPr>
          <p:cNvPr id="296" name="Google Shape;296;p43"/>
          <p:cNvSpPr txBox="1"/>
          <p:nvPr>
            <p:ph idx="1" type="body"/>
          </p:nvPr>
        </p:nvSpPr>
        <p:spPr>
          <a:xfrm>
            <a:off x="0" y="822075"/>
            <a:ext cx="9144000" cy="38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 2</a:t>
            </a:r>
            <a:endParaRPr/>
          </a:p>
        </p:txBody>
      </p:sp>
      <p:pic>
        <p:nvPicPr>
          <p:cNvPr id="297" name="Google Shape;297;p43" title="Bug 2.mp4">
            <a:hlinkClick r:id="rId3"/>
          </p:cNvPr>
          <p:cNvPicPr preferRelativeResize="0"/>
          <p:nvPr/>
        </p:nvPicPr>
        <p:blipFill>
          <a:blip r:embed="rId4">
            <a:alphaModFix/>
          </a:blip>
          <a:stretch>
            <a:fillRect/>
          </a:stretch>
        </p:blipFill>
        <p:spPr>
          <a:xfrm>
            <a:off x="0" y="1477250"/>
            <a:ext cx="9144001" cy="3666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Debugging</a:t>
            </a:r>
            <a:endParaRPr/>
          </a:p>
        </p:txBody>
      </p:sp>
      <p:sp>
        <p:nvSpPr>
          <p:cNvPr id="303" name="Google Shape;303;p44"/>
          <p:cNvSpPr txBox="1"/>
          <p:nvPr>
            <p:ph idx="1" type="body"/>
          </p:nvPr>
        </p:nvSpPr>
        <p:spPr>
          <a:xfrm>
            <a:off x="10950" y="835550"/>
            <a:ext cx="9144000" cy="4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Bug 2:</a:t>
            </a:r>
            <a:endParaRPr sz="1500"/>
          </a:p>
          <a:p>
            <a:pPr indent="0" lvl="0" marL="0" rtl="0" algn="l">
              <a:spcBef>
                <a:spcPts val="0"/>
              </a:spcBef>
              <a:spcAft>
                <a:spcPts val="0"/>
              </a:spcAft>
              <a:buNone/>
            </a:pPr>
            <a:r>
              <a:rPr lang="en" sz="1500"/>
              <a:t>In some instances the snake is detecting a collision with the , without even coming in contact with the apple.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Solution:</a:t>
            </a:r>
            <a:endParaRPr sz="1500"/>
          </a:p>
          <a:p>
            <a:pPr indent="0" lvl="0" marL="0" rtl="0" algn="l">
              <a:spcBef>
                <a:spcPts val="0"/>
              </a:spcBef>
              <a:spcAft>
                <a:spcPts val="0"/>
              </a:spcAft>
              <a:buNone/>
            </a:pPr>
            <a:r>
              <a:rPr lang="en" sz="1500"/>
              <a:t>The solution for this bug is complicated, as i need to go through the entire collision logic to fix this bug. So therefore i have created a video explaining the </a:t>
            </a:r>
            <a:r>
              <a:rPr lang="en" sz="1500"/>
              <a:t>basics</a:t>
            </a:r>
            <a:r>
              <a:rPr lang="en" sz="1500"/>
              <a:t> of the collision logic,Which goes over how to fix the bug.</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a:p>
        </p:txBody>
      </p:sp>
      <p:pic>
        <p:nvPicPr>
          <p:cNvPr id="304" name="Google Shape;304;p44" title="Bug 2 solution.mp4">
            <a:hlinkClick r:id="rId3"/>
          </p:cNvPr>
          <p:cNvPicPr preferRelativeResize="0"/>
          <p:nvPr/>
        </p:nvPicPr>
        <p:blipFill>
          <a:blip r:embed="rId4">
            <a:alphaModFix/>
          </a:blip>
          <a:stretch>
            <a:fillRect/>
          </a:stretch>
        </p:blipFill>
        <p:spPr>
          <a:xfrm>
            <a:off x="2095000" y="3217950"/>
            <a:ext cx="3424580" cy="192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Debugging</a:t>
            </a:r>
            <a:endParaRPr/>
          </a:p>
        </p:txBody>
      </p:sp>
      <p:sp>
        <p:nvSpPr>
          <p:cNvPr id="310" name="Google Shape;310;p45"/>
          <p:cNvSpPr txBox="1"/>
          <p:nvPr>
            <p:ph idx="1" type="body"/>
          </p:nvPr>
        </p:nvSpPr>
        <p:spPr>
          <a:xfrm>
            <a:off x="283350" y="923300"/>
            <a:ext cx="85773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 2:</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Before                                                              After</a:t>
            </a:r>
            <a:endParaRPr/>
          </a:p>
        </p:txBody>
      </p:sp>
      <p:pic>
        <p:nvPicPr>
          <p:cNvPr id="311" name="Google Shape;311;p45"/>
          <p:cNvPicPr preferRelativeResize="0"/>
          <p:nvPr/>
        </p:nvPicPr>
        <p:blipFill>
          <a:blip r:embed="rId3">
            <a:alphaModFix/>
          </a:blip>
          <a:stretch>
            <a:fillRect/>
          </a:stretch>
        </p:blipFill>
        <p:spPr>
          <a:xfrm>
            <a:off x="170263" y="1952638"/>
            <a:ext cx="3324225" cy="1238250"/>
          </a:xfrm>
          <a:prstGeom prst="rect">
            <a:avLst/>
          </a:prstGeom>
          <a:noFill/>
          <a:ln>
            <a:noFill/>
          </a:ln>
        </p:spPr>
      </p:pic>
      <p:pic>
        <p:nvPicPr>
          <p:cNvPr id="312" name="Google Shape;312;p45"/>
          <p:cNvPicPr preferRelativeResize="0"/>
          <p:nvPr/>
        </p:nvPicPr>
        <p:blipFill>
          <a:blip r:embed="rId4">
            <a:alphaModFix/>
          </a:blip>
          <a:stretch>
            <a:fillRect/>
          </a:stretch>
        </p:blipFill>
        <p:spPr>
          <a:xfrm>
            <a:off x="4646963" y="2005013"/>
            <a:ext cx="3324225" cy="1133475"/>
          </a:xfrm>
          <a:prstGeom prst="rect">
            <a:avLst/>
          </a:prstGeom>
          <a:noFill/>
          <a:ln>
            <a:noFill/>
          </a:ln>
        </p:spPr>
      </p:pic>
      <p:pic>
        <p:nvPicPr>
          <p:cNvPr id="313" name="Google Shape;313;p45" title="Bug 2 fixed.mp4">
            <a:hlinkClick r:id="rId5"/>
          </p:cNvPr>
          <p:cNvPicPr preferRelativeResize="0"/>
          <p:nvPr/>
        </p:nvPicPr>
        <p:blipFill>
          <a:blip r:embed="rId6">
            <a:alphaModFix/>
          </a:blip>
          <a:stretch>
            <a:fillRect/>
          </a:stretch>
        </p:blipFill>
        <p:spPr>
          <a:xfrm>
            <a:off x="386463" y="3256675"/>
            <a:ext cx="2515766" cy="1886825"/>
          </a:xfrm>
          <a:prstGeom prst="rect">
            <a:avLst/>
          </a:prstGeom>
          <a:noFill/>
          <a:ln>
            <a:noFill/>
          </a:ln>
        </p:spPr>
      </p:pic>
      <p:sp>
        <p:nvSpPr>
          <p:cNvPr id="314" name="Google Shape;314;p45"/>
          <p:cNvSpPr txBox="1"/>
          <p:nvPr/>
        </p:nvSpPr>
        <p:spPr>
          <a:xfrm>
            <a:off x="3061925" y="3907975"/>
            <a:ext cx="319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Bug fixed video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Debugging</a:t>
            </a:r>
            <a:endParaRPr/>
          </a:p>
        </p:txBody>
      </p:sp>
      <p:sp>
        <p:nvSpPr>
          <p:cNvPr id="320" name="Google Shape;320;p46"/>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 3</a:t>
            </a:r>
            <a:endParaRPr/>
          </a:p>
          <a:p>
            <a:pPr indent="0" lvl="0" marL="0" rtl="0" algn="l">
              <a:spcBef>
                <a:spcPts val="0"/>
              </a:spcBef>
              <a:spcAft>
                <a:spcPts val="0"/>
              </a:spcAft>
              <a:buNone/>
            </a:pPr>
            <a:r>
              <a:t/>
            </a:r>
            <a:endParaRPr/>
          </a:p>
        </p:txBody>
      </p:sp>
      <p:pic>
        <p:nvPicPr>
          <p:cNvPr id="321" name="Google Shape;321;p46"/>
          <p:cNvPicPr preferRelativeResize="0"/>
          <p:nvPr/>
        </p:nvPicPr>
        <p:blipFill rotWithShape="1">
          <a:blip r:embed="rId3">
            <a:alphaModFix/>
          </a:blip>
          <a:srcRect b="10161" l="20557" r="20839" t="7289"/>
          <a:stretch/>
        </p:blipFill>
        <p:spPr>
          <a:xfrm>
            <a:off x="395400" y="1470450"/>
            <a:ext cx="4176600" cy="3158849"/>
          </a:xfrm>
          <a:prstGeom prst="rect">
            <a:avLst/>
          </a:prstGeom>
          <a:noFill/>
          <a:ln>
            <a:noFill/>
          </a:ln>
        </p:spPr>
      </p:pic>
      <p:sp>
        <p:nvSpPr>
          <p:cNvPr id="322" name="Google Shape;322;p46"/>
          <p:cNvSpPr txBox="1"/>
          <p:nvPr/>
        </p:nvSpPr>
        <p:spPr>
          <a:xfrm>
            <a:off x="4955475" y="1517525"/>
            <a:ext cx="4002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we can see the </a:t>
            </a:r>
            <a:r>
              <a:rPr lang="en"/>
              <a:t>issue</a:t>
            </a:r>
            <a:r>
              <a:rPr lang="en"/>
              <a:t> here is, the snake leaves a path behind it as it moves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Solution:</a:t>
            </a:r>
            <a:endParaRPr/>
          </a:p>
          <a:p>
            <a:pPr indent="0" lvl="0" marL="0" rtl="0" algn="l">
              <a:spcBef>
                <a:spcPts val="0"/>
              </a:spcBef>
              <a:spcAft>
                <a:spcPts val="0"/>
              </a:spcAft>
              <a:buNone/>
            </a:pPr>
            <a:r>
              <a:rPr lang="en"/>
              <a:t>The solution to fix this bug is, i need to reset the screen </a:t>
            </a:r>
            <a:r>
              <a:rPr lang="en"/>
              <a:t>every time</a:t>
            </a:r>
            <a:r>
              <a:rPr lang="en"/>
              <a:t> the snake moves, so therefore it </a:t>
            </a:r>
            <a:r>
              <a:rPr lang="en"/>
              <a:t>doesn't</a:t>
            </a:r>
            <a:r>
              <a:rPr lang="en"/>
              <a:t> leave a trial.</a:t>
            </a:r>
            <a:endParaRPr/>
          </a:p>
        </p:txBody>
      </p:sp>
      <p:sp>
        <p:nvSpPr>
          <p:cNvPr id="323" name="Google Shape;323;p46"/>
          <p:cNvSpPr txBox="1"/>
          <p:nvPr/>
        </p:nvSpPr>
        <p:spPr>
          <a:xfrm>
            <a:off x="-631175" y="1665250"/>
            <a:ext cx="73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Debugging</a:t>
            </a:r>
            <a:endParaRPr/>
          </a:p>
        </p:txBody>
      </p:sp>
      <p:sp>
        <p:nvSpPr>
          <p:cNvPr id="329" name="Google Shape;329;p47"/>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Bug 3</a:t>
            </a:r>
            <a:endParaRPr sz="2100"/>
          </a:p>
          <a:p>
            <a:pPr indent="0" lvl="0" marL="0" rtl="0" algn="l">
              <a:spcBef>
                <a:spcPts val="0"/>
              </a:spcBef>
              <a:spcAft>
                <a:spcPts val="0"/>
              </a:spcAft>
              <a:buNone/>
            </a:pPr>
            <a:r>
              <a:t/>
            </a:r>
            <a:endParaRPr/>
          </a:p>
          <a:p>
            <a:pPr indent="0" lvl="0" marL="0" rtl="0" algn="l">
              <a:spcBef>
                <a:spcPts val="0"/>
              </a:spcBef>
              <a:spcAft>
                <a:spcPts val="0"/>
              </a:spcAft>
              <a:buNone/>
            </a:pPr>
            <a:r>
              <a:rPr lang="en"/>
              <a:t> Before: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a:t>
            </a:r>
            <a:endParaRPr/>
          </a:p>
        </p:txBody>
      </p:sp>
      <p:pic>
        <p:nvPicPr>
          <p:cNvPr id="330" name="Google Shape;330;p47"/>
          <p:cNvPicPr preferRelativeResize="0"/>
          <p:nvPr/>
        </p:nvPicPr>
        <p:blipFill>
          <a:blip r:embed="rId3">
            <a:alphaModFix/>
          </a:blip>
          <a:stretch>
            <a:fillRect/>
          </a:stretch>
        </p:blipFill>
        <p:spPr>
          <a:xfrm>
            <a:off x="661975" y="2168950"/>
            <a:ext cx="7820025" cy="1247775"/>
          </a:xfrm>
          <a:prstGeom prst="rect">
            <a:avLst/>
          </a:prstGeom>
          <a:noFill/>
          <a:ln>
            <a:noFill/>
          </a:ln>
        </p:spPr>
      </p:pic>
      <p:pic>
        <p:nvPicPr>
          <p:cNvPr id="331" name="Google Shape;331;p47"/>
          <p:cNvPicPr preferRelativeResize="0"/>
          <p:nvPr/>
        </p:nvPicPr>
        <p:blipFill>
          <a:blip r:embed="rId4">
            <a:alphaModFix/>
          </a:blip>
          <a:stretch>
            <a:fillRect/>
          </a:stretch>
        </p:blipFill>
        <p:spPr>
          <a:xfrm>
            <a:off x="661975" y="3907138"/>
            <a:ext cx="7543800" cy="1152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Debugging</a:t>
            </a:r>
            <a:endParaRPr/>
          </a:p>
        </p:txBody>
      </p:sp>
      <p:sp>
        <p:nvSpPr>
          <p:cNvPr id="337" name="Google Shape;337;p48"/>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 3 (fixed)</a:t>
            </a:r>
            <a:endParaRPr/>
          </a:p>
          <a:p>
            <a:pPr indent="0" lvl="0" marL="0" rtl="0" algn="l">
              <a:spcBef>
                <a:spcPts val="0"/>
              </a:spcBef>
              <a:spcAft>
                <a:spcPts val="0"/>
              </a:spcAft>
              <a:buNone/>
            </a:pPr>
            <a:r>
              <a:t/>
            </a:r>
            <a:endParaRPr/>
          </a:p>
        </p:txBody>
      </p:sp>
      <p:pic>
        <p:nvPicPr>
          <p:cNvPr id="338" name="Google Shape;338;p48" title="Bug 3(fixed).mp4">
            <a:hlinkClick r:id="rId3"/>
          </p:cNvPr>
          <p:cNvPicPr preferRelativeResize="0"/>
          <p:nvPr/>
        </p:nvPicPr>
        <p:blipFill>
          <a:blip r:embed="rId4">
            <a:alphaModFix/>
          </a:blip>
          <a:stretch>
            <a:fillRect/>
          </a:stretch>
        </p:blipFill>
        <p:spPr>
          <a:xfrm>
            <a:off x="540175" y="1509175"/>
            <a:ext cx="4572000" cy="3429000"/>
          </a:xfrm>
          <a:prstGeom prst="rect">
            <a:avLst/>
          </a:prstGeom>
          <a:noFill/>
          <a:ln>
            <a:noFill/>
          </a:ln>
        </p:spPr>
      </p:pic>
      <p:sp>
        <p:nvSpPr>
          <p:cNvPr id="339" name="Google Shape;339;p48"/>
          <p:cNvSpPr txBox="1"/>
          <p:nvPr/>
        </p:nvSpPr>
        <p:spPr>
          <a:xfrm>
            <a:off x="5519525" y="1786125"/>
            <a:ext cx="342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you can see the bug is fixed and the snake </a:t>
            </a:r>
            <a:r>
              <a:rPr lang="en"/>
              <a:t>doesn't</a:t>
            </a:r>
            <a:r>
              <a:rPr lang="en"/>
              <a:t> leave a trail anymore.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Debugging</a:t>
            </a:r>
            <a:endParaRPr/>
          </a:p>
        </p:txBody>
      </p:sp>
      <p:sp>
        <p:nvSpPr>
          <p:cNvPr id="345" name="Google Shape;345;p49"/>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 4:</a:t>
            </a:r>
            <a:endParaRPr/>
          </a:p>
          <a:p>
            <a:pPr indent="0" lvl="0" marL="0" rtl="0" algn="l">
              <a:spcBef>
                <a:spcPts val="0"/>
              </a:spcBef>
              <a:spcAft>
                <a:spcPts val="0"/>
              </a:spcAft>
              <a:buNone/>
            </a:pPr>
            <a:r>
              <a:t/>
            </a:r>
            <a:endParaRPr/>
          </a:p>
        </p:txBody>
      </p:sp>
      <p:pic>
        <p:nvPicPr>
          <p:cNvPr id="346" name="Google Shape;346;p49"/>
          <p:cNvPicPr preferRelativeResize="0"/>
          <p:nvPr/>
        </p:nvPicPr>
        <p:blipFill rotWithShape="1">
          <a:blip r:embed="rId3">
            <a:alphaModFix/>
          </a:blip>
          <a:srcRect b="10779" l="21098" r="20889" t="7985"/>
          <a:stretch/>
        </p:blipFill>
        <p:spPr>
          <a:xfrm>
            <a:off x="241750" y="1463825"/>
            <a:ext cx="4330251" cy="3409388"/>
          </a:xfrm>
          <a:prstGeom prst="rect">
            <a:avLst/>
          </a:prstGeom>
          <a:noFill/>
          <a:ln>
            <a:noFill/>
          </a:ln>
        </p:spPr>
      </p:pic>
      <p:sp>
        <p:nvSpPr>
          <p:cNvPr id="347" name="Google Shape;347;p49"/>
          <p:cNvSpPr txBox="1"/>
          <p:nvPr/>
        </p:nvSpPr>
        <p:spPr>
          <a:xfrm>
            <a:off x="5009200" y="1759275"/>
            <a:ext cx="3276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you can see, it looks like the snake is </a:t>
            </a:r>
            <a:r>
              <a:rPr lang="en"/>
              <a:t>colliding</a:t>
            </a:r>
            <a:r>
              <a:rPr lang="en"/>
              <a:t> with </a:t>
            </a:r>
            <a:r>
              <a:rPr lang="en"/>
              <a:t>itself</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Solution:</a:t>
            </a:r>
            <a:endParaRPr/>
          </a:p>
          <a:p>
            <a:pPr indent="0" lvl="0" marL="0" rtl="0" algn="l">
              <a:spcBef>
                <a:spcPts val="0"/>
              </a:spcBef>
              <a:spcAft>
                <a:spcPts val="0"/>
              </a:spcAft>
              <a:buNone/>
            </a:pPr>
            <a:r>
              <a:rPr lang="en"/>
              <a:t>The solution to fix this bug is </a:t>
            </a:r>
            <a:r>
              <a:rPr lang="en"/>
              <a:t>through</a:t>
            </a:r>
            <a:r>
              <a:rPr lang="en"/>
              <a:t> making sure that the snake is incremented by the same size as the length of a block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Debugging</a:t>
            </a:r>
            <a:endParaRPr/>
          </a:p>
        </p:txBody>
      </p:sp>
      <p:sp>
        <p:nvSpPr>
          <p:cNvPr id="353" name="Google Shape;353;p50"/>
          <p:cNvSpPr txBox="1"/>
          <p:nvPr>
            <p:ph idx="1" type="body"/>
          </p:nvPr>
        </p:nvSpPr>
        <p:spPr>
          <a:xfrm>
            <a:off x="548100" y="43092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 4 (fixed)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4" name="Google Shape;354;p50" title="bug 4 fix.mp4">
            <a:hlinkClick r:id="rId3"/>
          </p:cNvPr>
          <p:cNvPicPr preferRelativeResize="0"/>
          <p:nvPr/>
        </p:nvPicPr>
        <p:blipFill>
          <a:blip r:embed="rId4">
            <a:alphaModFix/>
          </a:blip>
          <a:stretch>
            <a:fillRect/>
          </a:stretch>
        </p:blipFill>
        <p:spPr>
          <a:xfrm>
            <a:off x="471896" y="1480075"/>
            <a:ext cx="5943535" cy="3149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Setup</a:t>
            </a:r>
            <a:endParaRPr/>
          </a:p>
        </p:txBody>
      </p:sp>
      <p:sp>
        <p:nvSpPr>
          <p:cNvPr id="87" name="Google Shape;87;p15"/>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setup project management </a:t>
            </a:r>
            <a:r>
              <a:rPr lang="en" u="sng"/>
              <a:t>tools</a:t>
            </a:r>
            <a:r>
              <a:rPr lang="en"/>
              <a:t> to manage the development of your outcome.</a:t>
            </a:r>
            <a:endParaRPr/>
          </a:p>
          <a:p>
            <a:pPr indent="0" lvl="0" marL="0" rtl="0" algn="l">
              <a:lnSpc>
                <a:spcPct val="115000"/>
              </a:lnSpc>
              <a:spcBef>
                <a:spcPts val="1600"/>
              </a:spcBef>
              <a:spcAft>
                <a:spcPts val="0"/>
              </a:spcAft>
              <a:buSzPts val="1800"/>
              <a:buNone/>
            </a:pPr>
            <a:r>
              <a:rPr lang="en"/>
              <a:t>Record evidence that you have chosen project management </a:t>
            </a:r>
            <a:r>
              <a:rPr lang="en" u="sng"/>
              <a:t>techniques</a:t>
            </a:r>
            <a:r>
              <a:rPr lang="en"/>
              <a:t> to manage the development of your outcome.</a:t>
            </a:r>
            <a:endParaRPr/>
          </a:p>
          <a:p>
            <a:pPr indent="0" lvl="0" marL="0" rtl="0" algn="l">
              <a:lnSpc>
                <a:spcPct val="115000"/>
              </a:lnSpc>
              <a:spcBef>
                <a:spcPts val="1600"/>
              </a:spcBef>
              <a:spcAft>
                <a:spcPts val="0"/>
              </a:spcAft>
              <a:buSzPts val="1800"/>
              <a:buNone/>
            </a:pPr>
            <a:r>
              <a:rPr lang="en"/>
              <a:t>Record evidence that you have setup/ chosen version control tools/techniques to manage the development of your outcome.</a:t>
            </a:r>
            <a:endParaRPr/>
          </a:p>
          <a:p>
            <a:pPr indent="0" lvl="0" marL="0" rtl="0" algn="l">
              <a:lnSpc>
                <a:spcPct val="115000"/>
              </a:lnSpc>
              <a:spcBef>
                <a:spcPts val="1600"/>
              </a:spcBef>
              <a:spcAft>
                <a:spcPts val="1600"/>
              </a:spcAft>
              <a:buSzPts val="1800"/>
              <a:buNone/>
            </a:pPr>
            <a:r>
              <a:rPr lang="en"/>
              <a:t>Explain why you believe that these tools and techniques are appropriate for the development of your outcome.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Pep 8 </a:t>
            </a:r>
            <a:endParaRPr/>
          </a:p>
        </p:txBody>
      </p:sp>
      <p:sp>
        <p:nvSpPr>
          <p:cNvPr id="360" name="Google Shape;360;p51"/>
          <p:cNvSpPr txBox="1"/>
          <p:nvPr>
            <p:ph idx="1" type="body"/>
          </p:nvPr>
        </p:nvSpPr>
        <p:spPr>
          <a:xfrm>
            <a:off x="33850" y="862900"/>
            <a:ext cx="9110100" cy="42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a:t>
            </a:r>
            <a:r>
              <a:rPr lang="en"/>
              <a:t>pep8</a:t>
            </a:r>
            <a:r>
              <a:rPr lang="en"/>
              <a:t> validation was perfect initially, but i got many errors after commenting the code. All of these errors state that “line too long”. This error means that a line in the code is too long. This error basically </a:t>
            </a:r>
            <a:r>
              <a:rPr lang="en"/>
              <a:t>occurred</a:t>
            </a:r>
            <a:r>
              <a:rPr lang="en"/>
              <a:t> because of commenting the code. The code was </a:t>
            </a:r>
            <a:r>
              <a:rPr lang="en"/>
              <a:t>perfectly</a:t>
            </a:r>
            <a:r>
              <a:rPr lang="en"/>
              <a:t> validated before adding comments, and i didnt realise that we had to validate the code again after commenting it, these lead to me getting a lower grade.This acted as an eye-opener for me and thought me a lesson that i should validate my code at all times. Before and after commenting it. I </a:t>
            </a:r>
            <a:r>
              <a:rPr lang="en"/>
              <a:t>believe</a:t>
            </a:r>
            <a:r>
              <a:rPr lang="en"/>
              <a:t> that if i actually commented my code in a proper manned i would’ve been able to achieve the higher grade that i deserve.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type="title"/>
          </p:nvPr>
        </p:nvSpPr>
        <p:spPr>
          <a:xfrm>
            <a:off x="526025" y="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table</a:t>
            </a:r>
            <a:endParaRPr/>
          </a:p>
        </p:txBody>
      </p:sp>
      <p:graphicFrame>
        <p:nvGraphicFramePr>
          <p:cNvPr id="366" name="Google Shape;366;p52"/>
          <p:cNvGraphicFramePr/>
          <p:nvPr/>
        </p:nvGraphicFramePr>
        <p:xfrm>
          <a:off x="615375" y="1017975"/>
          <a:ext cx="3000000" cy="3000000"/>
        </p:xfrm>
        <a:graphic>
          <a:graphicData uri="http://schemas.openxmlformats.org/drawingml/2006/table">
            <a:tbl>
              <a:tblPr>
                <a:noFill/>
                <a:tableStyleId>{573BE779-26D3-4658-80A7-BE3AFA65F6B8}</a:tableStyleId>
              </a:tblPr>
              <a:tblGrid>
                <a:gridCol w="1809750"/>
                <a:gridCol w="1809750"/>
                <a:gridCol w="1809750"/>
                <a:gridCol w="1809750"/>
              </a:tblGrid>
              <a:tr h="381000">
                <a:tc>
                  <a:txBody>
                    <a:bodyPr/>
                    <a:lstStyle/>
                    <a:p>
                      <a:pPr indent="0" lvl="0" marL="0" rtl="0" algn="l">
                        <a:spcBef>
                          <a:spcPts val="0"/>
                        </a:spcBef>
                        <a:spcAft>
                          <a:spcPts val="0"/>
                        </a:spcAft>
                        <a:buNone/>
                      </a:pPr>
                      <a:r>
                        <a:rPr lang="en"/>
                        <a:t>Input tested</a:t>
                      </a:r>
                      <a:endParaRPr/>
                    </a:p>
                  </a:txBody>
                  <a:tcPr marT="91425" marB="91425" marR="91425" marL="91425"/>
                </a:tc>
                <a:tc>
                  <a:txBody>
                    <a:bodyPr/>
                    <a:lstStyle/>
                    <a:p>
                      <a:pPr indent="0" lvl="0" marL="0" rtl="0" algn="l">
                        <a:spcBef>
                          <a:spcPts val="0"/>
                        </a:spcBef>
                        <a:spcAft>
                          <a:spcPts val="0"/>
                        </a:spcAft>
                        <a:buNone/>
                      </a:pPr>
                      <a:r>
                        <a:rPr lang="en" sz="1300"/>
                        <a:t>What should happen</a:t>
                      </a:r>
                      <a:endParaRPr sz="1300"/>
                    </a:p>
                  </a:txBody>
                  <a:tcPr marT="91425" marB="91425" marR="91425" marL="91425"/>
                </a:tc>
                <a:tc>
                  <a:txBody>
                    <a:bodyPr/>
                    <a:lstStyle/>
                    <a:p>
                      <a:pPr indent="0" lvl="0" marL="0" rtl="0" algn="l">
                        <a:spcBef>
                          <a:spcPts val="0"/>
                        </a:spcBef>
                        <a:spcAft>
                          <a:spcPts val="0"/>
                        </a:spcAft>
                        <a:buNone/>
                      </a:pPr>
                      <a:r>
                        <a:rPr lang="en" sz="1300"/>
                        <a:t>What did happen</a:t>
                      </a:r>
                      <a:endParaRPr sz="1300"/>
                    </a:p>
                  </a:txBody>
                  <a:tcPr marT="91425" marB="91425" marR="91425" marL="91425"/>
                </a:tc>
                <a:tc>
                  <a:txBody>
                    <a:bodyPr/>
                    <a:lstStyle/>
                    <a:p>
                      <a:pPr indent="0" lvl="0" marL="0" rtl="0" algn="l">
                        <a:spcBef>
                          <a:spcPts val="0"/>
                        </a:spcBef>
                        <a:spcAft>
                          <a:spcPts val="0"/>
                        </a:spcAft>
                        <a:buNone/>
                      </a:pPr>
                      <a:r>
                        <a:rPr lang="en"/>
                        <a:t>Fixes needed</a:t>
                      </a:r>
                      <a:endParaRPr/>
                    </a:p>
                  </a:txBody>
                  <a:tcPr marT="91425" marB="91425" marR="91425" marL="91425"/>
                </a:tc>
              </a:tr>
              <a:tr h="381000">
                <a:tc>
                  <a:txBody>
                    <a:bodyPr/>
                    <a:lstStyle/>
                    <a:p>
                      <a:pPr indent="0" lvl="0" marL="0" rtl="0" algn="l">
                        <a:spcBef>
                          <a:spcPts val="0"/>
                        </a:spcBef>
                        <a:spcAft>
                          <a:spcPts val="0"/>
                        </a:spcAft>
                        <a:buNone/>
                      </a:pPr>
                      <a:r>
                        <a:rPr lang="en" sz="1300"/>
                        <a:t>Snake detects collision with the apple</a:t>
                      </a:r>
                      <a:endParaRPr sz="1300"/>
                    </a:p>
                  </a:txBody>
                  <a:tcPr marT="91425" marB="91425" marR="91425" marL="91425"/>
                </a:tc>
                <a:tc>
                  <a:txBody>
                    <a:bodyPr/>
                    <a:lstStyle/>
                    <a:p>
                      <a:pPr indent="0" lvl="0" marL="0" rtl="0" algn="l">
                        <a:spcBef>
                          <a:spcPts val="0"/>
                        </a:spcBef>
                        <a:spcAft>
                          <a:spcPts val="0"/>
                        </a:spcAft>
                        <a:buNone/>
                      </a:pPr>
                      <a:r>
                        <a:rPr lang="en" sz="1300"/>
                        <a:t>Snake should increase length, and score should increase</a:t>
                      </a:r>
                      <a:endParaRPr sz="1300"/>
                    </a:p>
                  </a:txBody>
                  <a:tcPr marT="91425" marB="91425" marR="91425" marL="91425"/>
                </a:tc>
                <a:tc>
                  <a:txBody>
                    <a:bodyPr/>
                    <a:lstStyle/>
                    <a:p>
                      <a:pPr indent="0" lvl="0" marL="0" rtl="0" algn="l">
                        <a:spcBef>
                          <a:spcPts val="0"/>
                        </a:spcBef>
                        <a:spcAft>
                          <a:spcPts val="0"/>
                        </a:spcAft>
                        <a:buNone/>
                      </a:pPr>
                      <a:r>
                        <a:rPr lang="en" sz="1300"/>
                        <a:t>Snake increases length and score increases.</a:t>
                      </a:r>
                      <a:endParaRPr/>
                    </a:p>
                  </a:txBody>
                  <a:tcPr marT="91425" marB="91425" marR="91425" marL="91425"/>
                </a:tc>
                <a:tc>
                  <a:txBody>
                    <a:bodyPr/>
                    <a:lstStyle/>
                    <a:p>
                      <a:pPr indent="0" lvl="0" marL="0" rtl="0" algn="l">
                        <a:spcBef>
                          <a:spcPts val="0"/>
                        </a:spcBef>
                        <a:spcAft>
                          <a:spcPts val="0"/>
                        </a:spcAft>
                        <a:buNone/>
                      </a:pPr>
                      <a:r>
                        <a:rPr lang="en" sz="1300"/>
                        <a:t>Nothing needed</a:t>
                      </a:r>
                      <a:endParaRPr sz="1300"/>
                    </a:p>
                  </a:txBody>
                  <a:tcPr marT="91425" marB="91425" marR="91425" marL="91425"/>
                </a:tc>
              </a:tr>
              <a:tr h="381000">
                <a:tc>
                  <a:txBody>
                    <a:bodyPr/>
                    <a:lstStyle/>
                    <a:p>
                      <a:pPr indent="0" lvl="0" marL="0" rtl="0" algn="l">
                        <a:spcBef>
                          <a:spcPts val="0"/>
                        </a:spcBef>
                        <a:spcAft>
                          <a:spcPts val="0"/>
                        </a:spcAft>
                        <a:buNone/>
                      </a:pPr>
                      <a:r>
                        <a:rPr lang="en" sz="1300"/>
                        <a:t>Snake detects </a:t>
                      </a:r>
                      <a:r>
                        <a:rPr lang="en" sz="1300"/>
                        <a:t>collision</a:t>
                      </a:r>
                      <a:r>
                        <a:rPr lang="en" sz="1300"/>
                        <a:t> with itself</a:t>
                      </a:r>
                      <a:endParaRPr sz="1300"/>
                    </a:p>
                  </a:txBody>
                  <a:tcPr marT="91425" marB="91425" marR="91425" marL="91425"/>
                </a:tc>
                <a:tc>
                  <a:txBody>
                    <a:bodyPr/>
                    <a:lstStyle/>
                    <a:p>
                      <a:pPr indent="0" lvl="0" marL="0" rtl="0" algn="l">
                        <a:spcBef>
                          <a:spcPts val="0"/>
                        </a:spcBef>
                        <a:spcAft>
                          <a:spcPts val="0"/>
                        </a:spcAft>
                        <a:buNone/>
                      </a:pPr>
                      <a:r>
                        <a:rPr lang="en" sz="1300"/>
                        <a:t>Should exit game</a:t>
                      </a:r>
                      <a:endParaRPr sz="1300"/>
                    </a:p>
                  </a:txBody>
                  <a:tcPr marT="91425" marB="91425" marR="91425" marL="91425"/>
                </a:tc>
                <a:tc>
                  <a:txBody>
                    <a:bodyPr/>
                    <a:lstStyle/>
                    <a:p>
                      <a:pPr indent="0" lvl="0" marL="0" rtl="0" algn="l">
                        <a:spcBef>
                          <a:spcPts val="0"/>
                        </a:spcBef>
                        <a:spcAft>
                          <a:spcPts val="0"/>
                        </a:spcAft>
                        <a:buNone/>
                      </a:pPr>
                      <a:r>
                        <a:rPr lang="en" sz="1300"/>
                        <a:t>Exits game</a:t>
                      </a:r>
                      <a:endParaRPr sz="1300"/>
                    </a:p>
                  </a:txBody>
                  <a:tcPr marT="91425" marB="91425" marR="91425" marL="91425"/>
                </a:tc>
                <a:tc>
                  <a:txBody>
                    <a:bodyPr/>
                    <a:lstStyle/>
                    <a:p>
                      <a:pPr indent="0" lvl="0" marL="0" rtl="0" algn="l">
                        <a:spcBef>
                          <a:spcPts val="0"/>
                        </a:spcBef>
                        <a:spcAft>
                          <a:spcPts val="0"/>
                        </a:spcAft>
                        <a:buNone/>
                      </a:pPr>
                      <a:r>
                        <a:rPr lang="en"/>
                        <a:t>Nothing needed</a:t>
                      </a:r>
                      <a:endParaRPr/>
                    </a:p>
                  </a:txBody>
                  <a:tcPr marT="91425" marB="91425" marR="91425" marL="91425"/>
                </a:tc>
              </a:tr>
              <a:tr h="381000">
                <a:tc>
                  <a:txBody>
                    <a:bodyPr/>
                    <a:lstStyle/>
                    <a:p>
                      <a:pPr indent="0" lvl="0" marL="0" rtl="0" algn="l">
                        <a:spcBef>
                          <a:spcPts val="0"/>
                        </a:spcBef>
                        <a:spcAft>
                          <a:spcPts val="0"/>
                        </a:spcAft>
                        <a:buNone/>
                      </a:pPr>
                      <a:r>
                        <a:rPr lang="en" sz="1300"/>
                        <a:t>Snake detects a collision with the wall</a:t>
                      </a:r>
                      <a:endParaRPr sz="1300"/>
                    </a:p>
                  </a:txBody>
                  <a:tcPr marT="91425" marB="91425" marR="91425" marL="91425"/>
                </a:tc>
                <a:tc>
                  <a:txBody>
                    <a:bodyPr/>
                    <a:lstStyle/>
                    <a:p>
                      <a:pPr indent="0" lvl="0" marL="0" rtl="0" algn="l">
                        <a:spcBef>
                          <a:spcPts val="0"/>
                        </a:spcBef>
                        <a:spcAft>
                          <a:spcPts val="0"/>
                        </a:spcAft>
                        <a:buNone/>
                      </a:pPr>
                      <a:r>
                        <a:rPr lang="en" sz="1300"/>
                        <a:t>Should exit the game</a:t>
                      </a:r>
                      <a:endParaRPr sz="1300"/>
                    </a:p>
                  </a:txBody>
                  <a:tcPr marT="91425" marB="91425" marR="91425" marL="91425"/>
                </a:tc>
                <a:tc>
                  <a:txBody>
                    <a:bodyPr/>
                    <a:lstStyle/>
                    <a:p>
                      <a:pPr indent="0" lvl="0" marL="0" rtl="0" algn="l">
                        <a:spcBef>
                          <a:spcPts val="0"/>
                        </a:spcBef>
                        <a:spcAft>
                          <a:spcPts val="0"/>
                        </a:spcAft>
                        <a:buNone/>
                      </a:pPr>
                      <a:r>
                        <a:rPr lang="en" sz="1300"/>
                        <a:t>Exists the game, but only detecting the after a part of the head goes across the boundary.</a:t>
                      </a:r>
                      <a:endParaRPr sz="1300"/>
                    </a:p>
                  </a:txBody>
                  <a:tcPr marT="91425" marB="91425" marR="91425" marL="91425"/>
                </a:tc>
                <a:tc>
                  <a:txBody>
                    <a:bodyPr/>
                    <a:lstStyle/>
                    <a:p>
                      <a:pPr indent="0" lvl="0" marL="0" rtl="0" algn="l">
                        <a:spcBef>
                          <a:spcPts val="0"/>
                        </a:spcBef>
                        <a:spcAft>
                          <a:spcPts val="0"/>
                        </a:spcAft>
                        <a:buNone/>
                      </a:pPr>
                      <a:r>
                        <a:rPr lang="en" sz="1300"/>
                        <a:t>Need to change the boundaries at which the snake could travel.</a:t>
                      </a:r>
                      <a:endParaRPr sz="1300"/>
                    </a:p>
                  </a:txBody>
                  <a:tcPr marT="91425" marB="91425" marR="91425" marL="91425"/>
                </a:tc>
              </a:tr>
              <a:tr h="381000">
                <a:tc>
                  <a:txBody>
                    <a:bodyPr/>
                    <a:lstStyle/>
                    <a:p>
                      <a:pPr indent="0" lvl="0" marL="0" rtl="0" algn="l">
                        <a:spcBef>
                          <a:spcPts val="0"/>
                        </a:spcBef>
                        <a:spcAft>
                          <a:spcPts val="0"/>
                        </a:spcAft>
                        <a:buNone/>
                      </a:pPr>
                      <a:r>
                        <a:rPr lang="en" sz="1300"/>
                        <a:t>Apples spawns in random locations</a:t>
                      </a:r>
                      <a:endParaRPr sz="1300"/>
                    </a:p>
                  </a:txBody>
                  <a:tcPr marT="91425" marB="91425" marR="91425" marL="91425"/>
                </a:tc>
                <a:tc>
                  <a:txBody>
                    <a:bodyPr/>
                    <a:lstStyle/>
                    <a:p>
                      <a:pPr indent="0" lvl="0" marL="0" rtl="0" algn="l">
                        <a:spcBef>
                          <a:spcPts val="0"/>
                        </a:spcBef>
                        <a:spcAft>
                          <a:spcPts val="0"/>
                        </a:spcAft>
                        <a:buNone/>
                      </a:pPr>
                      <a:r>
                        <a:rPr lang="en" sz="1300"/>
                        <a:t>Apple</a:t>
                      </a:r>
                      <a:r>
                        <a:rPr lang="en" sz="1300"/>
                        <a:t> should spawn in a random </a:t>
                      </a:r>
                      <a:r>
                        <a:rPr lang="en" sz="1300"/>
                        <a:t>location</a:t>
                      </a:r>
                      <a:r>
                        <a:rPr lang="en" sz="1300"/>
                        <a:t> after collision</a:t>
                      </a:r>
                      <a:endParaRPr sz="1300"/>
                    </a:p>
                  </a:txBody>
                  <a:tcPr marT="91425" marB="91425" marR="91425" marL="91425"/>
                </a:tc>
                <a:tc>
                  <a:txBody>
                    <a:bodyPr/>
                    <a:lstStyle/>
                    <a:p>
                      <a:pPr indent="0" lvl="0" marL="0" rtl="0" algn="l">
                        <a:spcBef>
                          <a:spcPts val="0"/>
                        </a:spcBef>
                        <a:spcAft>
                          <a:spcPts val="0"/>
                        </a:spcAft>
                        <a:buNone/>
                      </a:pPr>
                      <a:r>
                        <a:rPr lang="en" sz="1300"/>
                        <a:t>Spawns in a random location, but sometimes it spawns out of screen.</a:t>
                      </a:r>
                      <a:endParaRPr sz="1300"/>
                    </a:p>
                  </a:txBody>
                  <a:tcPr marT="91425" marB="91425" marR="91425" marL="91425"/>
                </a:tc>
                <a:tc>
                  <a:txBody>
                    <a:bodyPr/>
                    <a:lstStyle/>
                    <a:p>
                      <a:pPr indent="0" lvl="0" marL="0" rtl="0" algn="l">
                        <a:spcBef>
                          <a:spcPts val="0"/>
                        </a:spcBef>
                        <a:spcAft>
                          <a:spcPts val="0"/>
                        </a:spcAft>
                        <a:buNone/>
                      </a:pPr>
                      <a:r>
                        <a:rPr lang="en" sz="1300"/>
                        <a:t>Small fix needed to change the coordinates at which the apple can spawn.</a:t>
                      </a:r>
                      <a:endParaRPr sz="1300"/>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PEP8</a:t>
            </a:r>
            <a:endParaRPr/>
          </a:p>
        </p:txBody>
      </p:sp>
      <p:pic>
        <p:nvPicPr>
          <p:cNvPr id="372" name="Google Shape;372;p53"/>
          <p:cNvPicPr preferRelativeResize="0"/>
          <p:nvPr/>
        </p:nvPicPr>
        <p:blipFill>
          <a:blip r:embed="rId3">
            <a:alphaModFix/>
          </a:blip>
          <a:stretch>
            <a:fillRect/>
          </a:stretch>
        </p:blipFill>
        <p:spPr>
          <a:xfrm>
            <a:off x="0" y="851050"/>
            <a:ext cx="4168949" cy="2618924"/>
          </a:xfrm>
          <a:prstGeom prst="rect">
            <a:avLst/>
          </a:prstGeom>
          <a:noFill/>
          <a:ln cap="flat" cmpd="sng" w="9525">
            <a:solidFill>
              <a:schemeClr val="dk2"/>
            </a:solidFill>
            <a:prstDash val="solid"/>
            <a:round/>
            <a:headEnd len="sm" w="sm" type="none"/>
            <a:tailEnd len="sm" w="sm" type="none"/>
          </a:ln>
        </p:spPr>
      </p:pic>
      <p:sp>
        <p:nvSpPr>
          <p:cNvPr id="373" name="Google Shape;373;p53"/>
          <p:cNvSpPr txBox="1"/>
          <p:nvPr/>
        </p:nvSpPr>
        <p:spPr>
          <a:xfrm>
            <a:off x="904950" y="3619775"/>
            <a:ext cx="33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After commenting</a:t>
            </a:r>
            <a:endParaRPr/>
          </a:p>
        </p:txBody>
      </p:sp>
      <p:pic>
        <p:nvPicPr>
          <p:cNvPr id="374" name="Google Shape;374;p53"/>
          <p:cNvPicPr preferRelativeResize="0"/>
          <p:nvPr/>
        </p:nvPicPr>
        <p:blipFill>
          <a:blip r:embed="rId4">
            <a:alphaModFix/>
          </a:blip>
          <a:stretch>
            <a:fillRect/>
          </a:stretch>
        </p:blipFill>
        <p:spPr>
          <a:xfrm>
            <a:off x="4352400" y="851050"/>
            <a:ext cx="4472774" cy="2618924"/>
          </a:xfrm>
          <a:prstGeom prst="rect">
            <a:avLst/>
          </a:prstGeom>
          <a:noFill/>
          <a:ln cap="flat" cmpd="sng" w="9525">
            <a:solidFill>
              <a:schemeClr val="dk2"/>
            </a:solidFill>
            <a:prstDash val="solid"/>
            <a:round/>
            <a:headEnd len="sm" w="sm" type="none"/>
            <a:tailEnd len="sm" w="sm" type="none"/>
          </a:ln>
        </p:spPr>
      </p:pic>
      <p:sp>
        <p:nvSpPr>
          <p:cNvPr id="375" name="Google Shape;375;p53"/>
          <p:cNvSpPr txBox="1"/>
          <p:nvPr/>
        </p:nvSpPr>
        <p:spPr>
          <a:xfrm>
            <a:off x="5414200" y="3619775"/>
            <a:ext cx="40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Before commenting</a:t>
            </a:r>
            <a:endParaRPr/>
          </a:p>
        </p:txBody>
      </p:sp>
      <p:sp>
        <p:nvSpPr>
          <p:cNvPr id="376" name="Google Shape;376;p53"/>
          <p:cNvSpPr txBox="1"/>
          <p:nvPr/>
        </p:nvSpPr>
        <p:spPr>
          <a:xfrm>
            <a:off x="162425" y="4238550"/>
            <a:ext cx="8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you can see all the errors are caused due to comments.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4"/>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endParaRPr/>
          </a:p>
        </p:txBody>
      </p:sp>
      <p:sp>
        <p:nvSpPr>
          <p:cNvPr id="382" name="Google Shape;382;p54"/>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a:t>I chose to manage different versions of my code through saving them in a folder, in my computer. Whenever I had to make a major change to my code, I saved a copy of the previous version of the code in a folder. I chose not to use </a:t>
            </a:r>
            <a:r>
              <a:rPr lang="en"/>
              <a:t>Github</a:t>
            </a:r>
            <a:r>
              <a:rPr lang="en"/>
              <a:t> because it looked overwhelming when I first saw it, and i </a:t>
            </a:r>
            <a:r>
              <a:rPr lang="en"/>
              <a:t>thought</a:t>
            </a:r>
            <a:r>
              <a:rPr lang="en"/>
              <a:t> there was no point is spending time to actually learn how to use </a:t>
            </a:r>
            <a:r>
              <a:rPr lang="en"/>
              <a:t>Github</a:t>
            </a:r>
            <a:r>
              <a:rPr lang="en"/>
              <a:t> when I have a simpler way to store/record versions.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pic>
        <p:nvPicPr>
          <p:cNvPr id="388" name="Google Shape;388;p55"/>
          <p:cNvPicPr preferRelativeResize="0"/>
          <p:nvPr/>
        </p:nvPicPr>
        <p:blipFill>
          <a:blip r:embed="rId3">
            <a:alphaModFix/>
          </a:blip>
          <a:stretch>
            <a:fillRect/>
          </a:stretch>
        </p:blipFill>
        <p:spPr>
          <a:xfrm>
            <a:off x="659125" y="1554400"/>
            <a:ext cx="7607550" cy="2568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394" name="Google Shape;394;p56"/>
          <p:cNvSpPr txBox="1"/>
          <p:nvPr>
            <p:ph idx="1" type="body"/>
          </p:nvPr>
        </p:nvSpPr>
        <p:spPr>
          <a:xfrm>
            <a:off x="471900" y="101055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Version1 - Version consists of a basic game window which has a colour,logo,and a name.</a:t>
            </a:r>
            <a:endParaRPr sz="1500"/>
          </a:p>
          <a:p>
            <a:pPr indent="0" lvl="0" marL="0" rtl="0" algn="l">
              <a:spcBef>
                <a:spcPts val="0"/>
              </a:spcBef>
              <a:spcAft>
                <a:spcPts val="0"/>
              </a:spcAft>
              <a:buNone/>
            </a:pPr>
            <a:r>
              <a:t/>
            </a:r>
            <a:endParaRPr sz="1500"/>
          </a:p>
        </p:txBody>
      </p:sp>
      <p:pic>
        <p:nvPicPr>
          <p:cNvPr id="395" name="Google Shape;395;p56"/>
          <p:cNvPicPr preferRelativeResize="0"/>
          <p:nvPr/>
        </p:nvPicPr>
        <p:blipFill>
          <a:blip r:embed="rId3">
            <a:alphaModFix/>
          </a:blip>
          <a:stretch>
            <a:fillRect/>
          </a:stretch>
        </p:blipFill>
        <p:spPr>
          <a:xfrm>
            <a:off x="692305" y="1441550"/>
            <a:ext cx="3879700" cy="3044500"/>
          </a:xfrm>
          <a:prstGeom prst="rect">
            <a:avLst/>
          </a:prstGeom>
          <a:noFill/>
          <a:ln>
            <a:noFill/>
          </a:ln>
        </p:spPr>
      </p:pic>
      <p:sp>
        <p:nvSpPr>
          <p:cNvPr id="396" name="Google Shape;396;p56"/>
          <p:cNvSpPr txBox="1"/>
          <p:nvPr/>
        </p:nvSpPr>
        <p:spPr>
          <a:xfrm>
            <a:off x="1593325" y="4602050"/>
            <a:ext cx="35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Game Window</a:t>
            </a:r>
            <a:endParaRPr/>
          </a:p>
        </p:txBody>
      </p:sp>
      <p:pic>
        <p:nvPicPr>
          <p:cNvPr id="397" name="Google Shape;397;p56"/>
          <p:cNvPicPr preferRelativeResize="0"/>
          <p:nvPr/>
        </p:nvPicPr>
        <p:blipFill>
          <a:blip r:embed="rId4">
            <a:alphaModFix/>
          </a:blip>
          <a:stretch>
            <a:fillRect/>
          </a:stretch>
        </p:blipFill>
        <p:spPr>
          <a:xfrm>
            <a:off x="4818650" y="1441550"/>
            <a:ext cx="3995726" cy="3044499"/>
          </a:xfrm>
          <a:prstGeom prst="rect">
            <a:avLst/>
          </a:prstGeom>
          <a:noFill/>
          <a:ln>
            <a:noFill/>
          </a:ln>
        </p:spPr>
      </p:pic>
      <p:sp>
        <p:nvSpPr>
          <p:cNvPr id="398" name="Google Shape;398;p56"/>
          <p:cNvSpPr txBox="1"/>
          <p:nvPr/>
        </p:nvSpPr>
        <p:spPr>
          <a:xfrm>
            <a:off x="6187675" y="4602050"/>
            <a:ext cx="31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Code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404" name="Google Shape;404;p57"/>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2- In this version i created a block, which </a:t>
            </a:r>
            <a:r>
              <a:rPr lang="en"/>
              <a:t>accepts</a:t>
            </a:r>
            <a:r>
              <a:rPr lang="en"/>
              <a:t> keyboard commands and moves accordingly.</a:t>
            </a:r>
            <a:endParaRPr/>
          </a:p>
        </p:txBody>
      </p:sp>
      <p:pic>
        <p:nvPicPr>
          <p:cNvPr id="405" name="Google Shape;405;p57" title="2021-08-24 19-05-22_Trim.mp4">
            <a:hlinkClick r:id="rId3"/>
          </p:cNvPr>
          <p:cNvPicPr preferRelativeResize="0"/>
          <p:nvPr/>
        </p:nvPicPr>
        <p:blipFill>
          <a:blip r:embed="rId4">
            <a:alphaModFix/>
          </a:blip>
          <a:stretch>
            <a:fillRect/>
          </a:stretch>
        </p:blipFill>
        <p:spPr>
          <a:xfrm>
            <a:off x="523850" y="1757775"/>
            <a:ext cx="3244300" cy="2433225"/>
          </a:xfrm>
          <a:prstGeom prst="rect">
            <a:avLst/>
          </a:prstGeom>
          <a:noFill/>
          <a:ln>
            <a:noFill/>
          </a:ln>
        </p:spPr>
      </p:pic>
      <p:sp>
        <p:nvSpPr>
          <p:cNvPr id="406" name="Google Shape;406;p57"/>
          <p:cNvSpPr txBox="1"/>
          <p:nvPr/>
        </p:nvSpPr>
        <p:spPr>
          <a:xfrm>
            <a:off x="571500" y="4416125"/>
            <a:ext cx="29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Game window</a:t>
            </a:r>
            <a:endParaRPr/>
          </a:p>
        </p:txBody>
      </p:sp>
      <p:pic>
        <p:nvPicPr>
          <p:cNvPr id="407" name="Google Shape;407;p57"/>
          <p:cNvPicPr preferRelativeResize="0"/>
          <p:nvPr/>
        </p:nvPicPr>
        <p:blipFill>
          <a:blip r:embed="rId5">
            <a:alphaModFix/>
          </a:blip>
          <a:stretch>
            <a:fillRect/>
          </a:stretch>
        </p:blipFill>
        <p:spPr>
          <a:xfrm>
            <a:off x="4306724" y="1757774"/>
            <a:ext cx="2952900" cy="2401310"/>
          </a:xfrm>
          <a:prstGeom prst="rect">
            <a:avLst/>
          </a:prstGeom>
          <a:noFill/>
          <a:ln>
            <a:noFill/>
          </a:ln>
        </p:spPr>
      </p:pic>
      <p:sp>
        <p:nvSpPr>
          <p:cNvPr id="408" name="Google Shape;408;p57"/>
          <p:cNvSpPr txBox="1"/>
          <p:nvPr/>
        </p:nvSpPr>
        <p:spPr>
          <a:xfrm>
            <a:off x="4849100" y="4502725"/>
            <a:ext cx="21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414" name="Google Shape;414;p58"/>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3- This version performs the same function as the previous version, but the structure of the code is changed to OOP(object oriented programming).</a:t>
            </a:r>
            <a:endParaRPr/>
          </a:p>
        </p:txBody>
      </p:sp>
      <p:pic>
        <p:nvPicPr>
          <p:cNvPr id="415" name="Google Shape;415;p58" title="2021-08-24 19-05-22_Trim.mp4">
            <a:hlinkClick r:id="rId3"/>
          </p:cNvPr>
          <p:cNvPicPr preferRelativeResize="0"/>
          <p:nvPr/>
        </p:nvPicPr>
        <p:blipFill>
          <a:blip r:embed="rId4">
            <a:alphaModFix/>
          </a:blip>
          <a:stretch>
            <a:fillRect/>
          </a:stretch>
        </p:blipFill>
        <p:spPr>
          <a:xfrm>
            <a:off x="535125" y="1975350"/>
            <a:ext cx="3517326" cy="2198326"/>
          </a:xfrm>
          <a:prstGeom prst="rect">
            <a:avLst/>
          </a:prstGeom>
          <a:noFill/>
          <a:ln>
            <a:noFill/>
          </a:ln>
        </p:spPr>
      </p:pic>
      <p:sp>
        <p:nvSpPr>
          <p:cNvPr id="416" name="Google Shape;416;p58"/>
          <p:cNvSpPr txBox="1"/>
          <p:nvPr/>
        </p:nvSpPr>
        <p:spPr>
          <a:xfrm>
            <a:off x="1498000" y="4416125"/>
            <a:ext cx="294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Game Window</a:t>
            </a:r>
            <a:endParaRPr/>
          </a:p>
        </p:txBody>
      </p:sp>
      <p:pic>
        <p:nvPicPr>
          <p:cNvPr id="417" name="Google Shape;417;p58"/>
          <p:cNvPicPr preferRelativeResize="0"/>
          <p:nvPr/>
        </p:nvPicPr>
        <p:blipFill>
          <a:blip r:embed="rId5">
            <a:alphaModFix/>
          </a:blip>
          <a:stretch>
            <a:fillRect/>
          </a:stretch>
        </p:blipFill>
        <p:spPr>
          <a:xfrm>
            <a:off x="4494075" y="1975349"/>
            <a:ext cx="3081827" cy="2198325"/>
          </a:xfrm>
          <a:prstGeom prst="rect">
            <a:avLst/>
          </a:prstGeom>
          <a:noFill/>
          <a:ln>
            <a:noFill/>
          </a:ln>
        </p:spPr>
      </p:pic>
      <p:sp>
        <p:nvSpPr>
          <p:cNvPr id="418" name="Google Shape;418;p58"/>
          <p:cNvSpPr txBox="1"/>
          <p:nvPr/>
        </p:nvSpPr>
        <p:spPr>
          <a:xfrm>
            <a:off x="5515825" y="4416125"/>
            <a:ext cx="23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424" name="Google Shape;424;p59"/>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4- During this version, the snake moves automatically and changes direction when an arrow key is pressed. I would like to explain the logic of snakes movement through a diagram.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25" name="Google Shape;425;p59"/>
          <p:cNvPicPr preferRelativeResize="0"/>
          <p:nvPr/>
        </p:nvPicPr>
        <p:blipFill>
          <a:blip r:embed="rId3">
            <a:alphaModFix/>
          </a:blip>
          <a:stretch>
            <a:fillRect/>
          </a:stretch>
        </p:blipFill>
        <p:spPr>
          <a:xfrm>
            <a:off x="307375" y="2164775"/>
            <a:ext cx="3961501" cy="2303326"/>
          </a:xfrm>
          <a:prstGeom prst="rect">
            <a:avLst/>
          </a:prstGeom>
          <a:noFill/>
          <a:ln cap="flat" cmpd="sng" w="9525">
            <a:solidFill>
              <a:srgbClr val="000000"/>
            </a:solidFill>
            <a:prstDash val="solid"/>
            <a:round/>
            <a:headEnd len="sm" w="sm" type="none"/>
            <a:tailEnd len="sm" w="sm" type="none"/>
          </a:ln>
        </p:spPr>
      </p:pic>
      <p:pic>
        <p:nvPicPr>
          <p:cNvPr id="426" name="Google Shape;426;p59" title="2021-08-24 19-32-54_Trim.mp4">
            <a:hlinkClick r:id="rId4"/>
          </p:cNvPr>
          <p:cNvPicPr preferRelativeResize="0"/>
          <p:nvPr/>
        </p:nvPicPr>
        <p:blipFill>
          <a:blip r:embed="rId5">
            <a:alphaModFix/>
          </a:blip>
          <a:stretch>
            <a:fillRect/>
          </a:stretch>
        </p:blipFill>
        <p:spPr>
          <a:xfrm>
            <a:off x="4978975" y="2114988"/>
            <a:ext cx="3844624" cy="2402900"/>
          </a:xfrm>
          <a:prstGeom prst="rect">
            <a:avLst/>
          </a:prstGeom>
          <a:noFill/>
          <a:ln>
            <a:noFill/>
          </a:ln>
        </p:spPr>
      </p:pic>
      <p:sp>
        <p:nvSpPr>
          <p:cNvPr id="427" name="Google Shape;427;p59"/>
          <p:cNvSpPr txBox="1"/>
          <p:nvPr/>
        </p:nvSpPr>
        <p:spPr>
          <a:xfrm>
            <a:off x="6104700" y="4675900"/>
            <a:ext cx="30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Game window</a:t>
            </a:r>
            <a:endParaRPr/>
          </a:p>
        </p:txBody>
      </p:sp>
      <p:sp>
        <p:nvSpPr>
          <p:cNvPr id="428" name="Google Shape;428;p59"/>
          <p:cNvSpPr txBox="1"/>
          <p:nvPr/>
        </p:nvSpPr>
        <p:spPr>
          <a:xfrm>
            <a:off x="640775" y="4675900"/>
            <a:ext cx="307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Drawing (movement logic)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434" name="Google Shape;434;p60"/>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5- During this version an apple is added to the game. So, therefore an apple class was created.</a:t>
            </a:r>
            <a:endParaRPr/>
          </a:p>
          <a:p>
            <a:pPr indent="0" lvl="0" marL="0" rtl="0" algn="l">
              <a:spcBef>
                <a:spcPts val="0"/>
              </a:spcBef>
              <a:spcAft>
                <a:spcPts val="0"/>
              </a:spcAft>
              <a:buNone/>
            </a:pPr>
            <a:r>
              <a:t/>
            </a:r>
            <a:endParaRPr/>
          </a:p>
        </p:txBody>
      </p:sp>
      <p:pic>
        <p:nvPicPr>
          <p:cNvPr id="435" name="Google Shape;435;p60"/>
          <p:cNvPicPr preferRelativeResize="0"/>
          <p:nvPr/>
        </p:nvPicPr>
        <p:blipFill>
          <a:blip r:embed="rId3">
            <a:alphaModFix/>
          </a:blip>
          <a:stretch>
            <a:fillRect/>
          </a:stretch>
        </p:blipFill>
        <p:spPr>
          <a:xfrm>
            <a:off x="646146" y="2080751"/>
            <a:ext cx="2462450" cy="1859126"/>
          </a:xfrm>
          <a:prstGeom prst="rect">
            <a:avLst/>
          </a:prstGeom>
          <a:noFill/>
          <a:ln>
            <a:noFill/>
          </a:ln>
        </p:spPr>
      </p:pic>
      <p:sp>
        <p:nvSpPr>
          <p:cNvPr id="436" name="Google Shape;436;p60"/>
          <p:cNvSpPr txBox="1"/>
          <p:nvPr/>
        </p:nvSpPr>
        <p:spPr>
          <a:xfrm>
            <a:off x="1046075" y="4107900"/>
            <a:ext cx="21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Game Window</a:t>
            </a:r>
            <a:endParaRPr/>
          </a:p>
        </p:txBody>
      </p:sp>
      <p:pic>
        <p:nvPicPr>
          <p:cNvPr id="437" name="Google Shape;437;p60"/>
          <p:cNvPicPr preferRelativeResize="0"/>
          <p:nvPr/>
        </p:nvPicPr>
        <p:blipFill>
          <a:blip r:embed="rId4">
            <a:alphaModFix/>
          </a:blip>
          <a:stretch>
            <a:fillRect/>
          </a:stretch>
        </p:blipFill>
        <p:spPr>
          <a:xfrm>
            <a:off x="3639077" y="2080750"/>
            <a:ext cx="5407074" cy="1859125"/>
          </a:xfrm>
          <a:prstGeom prst="rect">
            <a:avLst/>
          </a:prstGeom>
          <a:noFill/>
          <a:ln>
            <a:noFill/>
          </a:ln>
        </p:spPr>
      </p:pic>
      <p:sp>
        <p:nvSpPr>
          <p:cNvPr id="438" name="Google Shape;438;p60"/>
          <p:cNvSpPr txBox="1"/>
          <p:nvPr/>
        </p:nvSpPr>
        <p:spPr>
          <a:xfrm>
            <a:off x="5801600" y="4017800"/>
            <a:ext cx="26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Code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 tools</a:t>
            </a:r>
            <a:endParaRPr/>
          </a:p>
        </p:txBody>
      </p:sp>
      <p:graphicFrame>
        <p:nvGraphicFramePr>
          <p:cNvPr id="93" name="Google Shape;93;p16"/>
          <p:cNvGraphicFramePr/>
          <p:nvPr/>
        </p:nvGraphicFramePr>
        <p:xfrm>
          <a:off x="0" y="862400"/>
          <a:ext cx="3000000" cy="3000000"/>
        </p:xfrm>
        <a:graphic>
          <a:graphicData uri="http://schemas.openxmlformats.org/drawingml/2006/table">
            <a:tbl>
              <a:tblPr>
                <a:noFill/>
                <a:tableStyleId>{573BE779-26D3-4658-80A7-BE3AFA65F6B8}</a:tableStyleId>
              </a:tblPr>
              <a:tblGrid>
                <a:gridCol w="2286000"/>
                <a:gridCol w="2540475"/>
                <a:gridCol w="2031525"/>
                <a:gridCol w="2286000"/>
              </a:tblGrid>
              <a:tr h="7968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Positives</a:t>
                      </a:r>
                      <a:endParaRPr/>
                    </a:p>
                  </a:txBody>
                  <a:tcPr marT="91425" marB="91425" marR="91425" marL="91425"/>
                </a:tc>
                <a:tc>
                  <a:txBody>
                    <a:bodyPr/>
                    <a:lstStyle/>
                    <a:p>
                      <a:pPr indent="0" lvl="0" marL="0" rtl="0" algn="l">
                        <a:spcBef>
                          <a:spcPts val="0"/>
                        </a:spcBef>
                        <a:spcAft>
                          <a:spcPts val="0"/>
                        </a:spcAft>
                        <a:buNone/>
                      </a:pPr>
                      <a:r>
                        <a:rPr lang="en"/>
                        <a:t>Negatives</a:t>
                      </a:r>
                      <a:endParaRPr/>
                    </a:p>
                  </a:txBody>
                  <a:tcPr marT="91425" marB="91425" marR="91425" marL="91425"/>
                </a:tc>
                <a:tc>
                  <a:txBody>
                    <a:bodyPr/>
                    <a:lstStyle/>
                    <a:p>
                      <a:pPr indent="0" lvl="0" marL="0" rtl="0" algn="l">
                        <a:spcBef>
                          <a:spcPts val="0"/>
                        </a:spcBef>
                        <a:spcAft>
                          <a:spcPts val="0"/>
                        </a:spcAft>
                        <a:buNone/>
                      </a:pPr>
                      <a:r>
                        <a:rPr lang="en"/>
                        <a:t>Interesting</a:t>
                      </a:r>
                      <a:endParaRPr/>
                    </a:p>
                  </a:txBody>
                  <a:tcPr marT="91425" marB="91425" marR="91425" marL="91425"/>
                </a:tc>
              </a:tr>
              <a:tr h="1748800">
                <a:tc>
                  <a:txBody>
                    <a:bodyPr/>
                    <a:lstStyle/>
                    <a:p>
                      <a:pPr indent="0" lvl="0" marL="0" rtl="0" algn="l">
                        <a:spcBef>
                          <a:spcPts val="0"/>
                        </a:spcBef>
                        <a:spcAft>
                          <a:spcPts val="0"/>
                        </a:spcAft>
                        <a:buNone/>
                      </a:pPr>
                      <a:r>
                        <a:rPr lang="en"/>
                        <a:t>Trello</a:t>
                      </a:r>
                      <a:endParaRPr/>
                    </a:p>
                  </a:txBody>
                  <a:tcPr marT="91425" marB="91425" marR="91425" marL="91425"/>
                </a:tc>
                <a:tc>
                  <a:txBody>
                    <a:bodyPr/>
                    <a:lstStyle/>
                    <a:p>
                      <a:pPr indent="-304800" lvl="0" marL="457200" rtl="0" algn="l">
                        <a:spcBef>
                          <a:spcPts val="0"/>
                        </a:spcBef>
                        <a:spcAft>
                          <a:spcPts val="0"/>
                        </a:spcAft>
                        <a:buSzPts val="1200"/>
                        <a:buChar char="●"/>
                      </a:pPr>
                      <a:r>
                        <a:rPr lang="en" sz="1200"/>
                        <a:t>User friendly</a:t>
                      </a:r>
                      <a:endParaRPr sz="1200"/>
                    </a:p>
                    <a:p>
                      <a:pPr indent="-304800" lvl="0" marL="457200" rtl="0" algn="l">
                        <a:spcBef>
                          <a:spcPts val="0"/>
                        </a:spcBef>
                        <a:spcAft>
                          <a:spcPts val="0"/>
                        </a:spcAft>
                        <a:buSzPts val="1200"/>
                        <a:buChar char="●"/>
                      </a:pPr>
                      <a:r>
                        <a:rPr lang="en" sz="1200"/>
                        <a:t>Easy to organize</a:t>
                      </a:r>
                      <a:endParaRPr sz="1200"/>
                    </a:p>
                    <a:p>
                      <a:pPr indent="-304800" lvl="0" marL="457200" rtl="0" algn="l">
                        <a:spcBef>
                          <a:spcPts val="0"/>
                        </a:spcBef>
                        <a:spcAft>
                          <a:spcPts val="0"/>
                        </a:spcAft>
                        <a:buSzPts val="1200"/>
                        <a:buChar char="●"/>
                      </a:pPr>
                      <a:r>
                        <a:rPr lang="en" sz="1200"/>
                        <a:t>Suitable for smaller projects.</a:t>
                      </a:r>
                      <a:endParaRPr sz="1200"/>
                    </a:p>
                    <a:p>
                      <a:pPr indent="-304800" lvl="0" marL="457200" rtl="0" algn="l">
                        <a:spcBef>
                          <a:spcPts val="0"/>
                        </a:spcBef>
                        <a:spcAft>
                          <a:spcPts val="0"/>
                        </a:spcAft>
                        <a:buSzPts val="1200"/>
                        <a:buChar char="●"/>
                      </a:pPr>
                      <a:r>
                        <a:rPr lang="en" sz="1200"/>
                        <a:t>Convenient</a:t>
                      </a:r>
                      <a:r>
                        <a:rPr lang="en" sz="1200"/>
                        <a:t> for individual projects.</a:t>
                      </a:r>
                      <a:endParaRPr sz="1200"/>
                    </a:p>
                    <a:p>
                      <a:pPr indent="-304800" lvl="0" marL="457200" rtl="0" algn="l">
                        <a:spcBef>
                          <a:spcPts val="0"/>
                        </a:spcBef>
                        <a:spcAft>
                          <a:spcPts val="0"/>
                        </a:spcAft>
                        <a:buSzPts val="1200"/>
                        <a:buChar char="●"/>
                      </a:pPr>
                      <a:r>
                        <a:rPr lang="en" sz="1200"/>
                        <a:t>And </a:t>
                      </a:r>
                      <a:r>
                        <a:rPr lang="en" sz="1200"/>
                        <a:t>it's</a:t>
                      </a:r>
                      <a:r>
                        <a:rPr lang="en" sz="1200"/>
                        <a:t> </a:t>
                      </a:r>
                      <a:r>
                        <a:rPr lang="en" sz="1200"/>
                        <a:t>compatible</a:t>
                      </a:r>
                      <a:r>
                        <a:rPr lang="en" sz="1200"/>
                        <a:t> with other devices such as ipad, phone.</a:t>
                      </a:r>
                      <a:endParaRPr sz="1200"/>
                    </a:p>
                  </a:txBody>
                  <a:tcPr marT="91425" marB="91425" marR="91425" marL="91425"/>
                </a:tc>
                <a:tc>
                  <a:txBody>
                    <a:bodyPr/>
                    <a:lstStyle/>
                    <a:p>
                      <a:pPr indent="-304800" lvl="0" marL="457200" rtl="0" algn="l">
                        <a:spcBef>
                          <a:spcPts val="0"/>
                        </a:spcBef>
                        <a:spcAft>
                          <a:spcPts val="0"/>
                        </a:spcAft>
                        <a:buSzPts val="1200"/>
                        <a:buChar char="●"/>
                      </a:pPr>
                      <a:r>
                        <a:rPr lang="en" sz="1200"/>
                        <a:t>Does Not</a:t>
                      </a:r>
                      <a:r>
                        <a:rPr lang="en" sz="1200"/>
                        <a:t> work without internet.</a:t>
                      </a:r>
                      <a:endParaRPr sz="1200"/>
                    </a:p>
                    <a:p>
                      <a:pPr indent="-304800" lvl="0" marL="457200" rtl="0" algn="l">
                        <a:spcBef>
                          <a:spcPts val="0"/>
                        </a:spcBef>
                        <a:spcAft>
                          <a:spcPts val="0"/>
                        </a:spcAft>
                        <a:buSzPts val="1200"/>
                        <a:buChar char="●"/>
                      </a:pPr>
                      <a:r>
                        <a:rPr lang="en" sz="1200"/>
                        <a:t>Limited storage(10 mb per upload)</a:t>
                      </a:r>
                      <a:endParaRPr sz="1200"/>
                    </a:p>
                    <a:p>
                      <a:pPr indent="0" lvl="0" marL="457200" rtl="0" algn="l">
                        <a:spcBef>
                          <a:spcPts val="0"/>
                        </a:spcBef>
                        <a:spcAft>
                          <a:spcPts val="0"/>
                        </a:spcAft>
                        <a:buNone/>
                      </a:pPr>
                      <a:r>
                        <a:t/>
                      </a:r>
                      <a:endParaRPr/>
                    </a:p>
                  </a:txBody>
                  <a:tcPr marT="91425" marB="91425" marR="91425" marL="91425"/>
                </a:tc>
                <a:tc>
                  <a:txBody>
                    <a:bodyPr/>
                    <a:lstStyle/>
                    <a:p>
                      <a:pPr indent="-304800" lvl="0" marL="457200" rtl="0" algn="l">
                        <a:spcBef>
                          <a:spcPts val="0"/>
                        </a:spcBef>
                        <a:spcAft>
                          <a:spcPts val="0"/>
                        </a:spcAft>
                        <a:buSzPts val="1200"/>
                        <a:buChar char="●"/>
                      </a:pPr>
                      <a:r>
                        <a:rPr lang="en" sz="1200"/>
                        <a:t>Commands to archive, or email a report every week.</a:t>
                      </a:r>
                      <a:endParaRPr sz="1200"/>
                    </a:p>
                    <a:p>
                      <a:pPr indent="-304800" lvl="0" marL="457200" rtl="0" algn="l">
                        <a:spcBef>
                          <a:spcPts val="0"/>
                        </a:spcBef>
                        <a:spcAft>
                          <a:spcPts val="0"/>
                        </a:spcAft>
                        <a:buSzPts val="1200"/>
                        <a:buChar char="●"/>
                      </a:pPr>
                      <a:r>
                        <a:rPr lang="en" sz="1200"/>
                        <a:t>We can add checklists or deadlines.</a:t>
                      </a:r>
                      <a:endParaRPr sz="1200"/>
                    </a:p>
                  </a:txBody>
                  <a:tcPr marT="91425" marB="91425" marR="91425" marL="91425"/>
                </a:tc>
              </a:tr>
              <a:tr h="1655450">
                <a:tc>
                  <a:txBody>
                    <a:bodyPr/>
                    <a:lstStyle/>
                    <a:p>
                      <a:pPr indent="0" lvl="0" marL="0" rtl="0" algn="l">
                        <a:spcBef>
                          <a:spcPts val="0"/>
                        </a:spcBef>
                        <a:spcAft>
                          <a:spcPts val="0"/>
                        </a:spcAft>
                        <a:buNone/>
                      </a:pPr>
                      <a:r>
                        <a:rPr lang="en"/>
                        <a:t>monday.com</a:t>
                      </a:r>
                      <a:endParaRPr/>
                    </a:p>
                  </a:txBody>
                  <a:tcPr marT="91425" marB="91425" marR="91425" marL="91425"/>
                </a:tc>
                <a:tc>
                  <a:txBody>
                    <a:bodyPr/>
                    <a:lstStyle/>
                    <a:p>
                      <a:pPr indent="-317500" lvl="0" marL="457200" rtl="0" algn="l">
                        <a:spcBef>
                          <a:spcPts val="0"/>
                        </a:spcBef>
                        <a:spcAft>
                          <a:spcPts val="0"/>
                        </a:spcAft>
                        <a:buSzPts val="1400"/>
                        <a:buChar char="●"/>
                      </a:pPr>
                      <a:r>
                        <a:rPr lang="en" sz="1200">
                          <a:highlight>
                            <a:srgbClr val="FFFFFF"/>
                          </a:highlight>
                        </a:rPr>
                        <a:t>Color coded customizable tags.</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The ability to have multiple views including bar and pie charts.</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Time tracking on each task</a:t>
                      </a:r>
                      <a:endParaRPr sz="1200">
                        <a:highlight>
                          <a:srgbClr val="FFFFFF"/>
                        </a:highlight>
                      </a:endParaRPr>
                    </a:p>
                    <a:p>
                      <a:pPr indent="0" lvl="0" marL="457200" rtl="0" algn="l">
                        <a:spcBef>
                          <a:spcPts val="0"/>
                        </a:spcBef>
                        <a:spcAft>
                          <a:spcPts val="0"/>
                        </a:spcAft>
                        <a:buNone/>
                      </a:pPr>
                      <a:r>
                        <a:t/>
                      </a:r>
                      <a:endParaRPr sz="1200">
                        <a:highlight>
                          <a:srgbClr val="FFFFFF"/>
                        </a:highlight>
                      </a:endParaRPr>
                    </a:p>
                  </a:txBody>
                  <a:tcPr marT="91425" marB="91425" marR="91425" marL="91425"/>
                </a:tc>
                <a:tc>
                  <a:txBody>
                    <a:bodyPr/>
                    <a:lstStyle/>
                    <a:p>
                      <a:pPr indent="-304800" lvl="0" marL="457200" rtl="0" algn="l">
                        <a:spcBef>
                          <a:spcPts val="0"/>
                        </a:spcBef>
                        <a:spcAft>
                          <a:spcPts val="0"/>
                        </a:spcAft>
                        <a:buSzPts val="1200"/>
                        <a:buChar char="●"/>
                      </a:pPr>
                      <a:r>
                        <a:rPr lang="en" sz="1200"/>
                        <a:t>Complex, and not straight forward.</a:t>
                      </a:r>
                      <a:endParaRPr sz="1200"/>
                    </a:p>
                    <a:p>
                      <a:pPr indent="-304800" lvl="0" marL="457200" rtl="0" algn="l">
                        <a:spcBef>
                          <a:spcPts val="0"/>
                        </a:spcBef>
                        <a:spcAft>
                          <a:spcPts val="0"/>
                        </a:spcAft>
                        <a:buSzPts val="1200"/>
                        <a:buChar char="●"/>
                      </a:pPr>
                      <a:r>
                        <a:rPr lang="en" sz="1200"/>
                        <a:t>Not</a:t>
                      </a:r>
                      <a:r>
                        <a:rPr lang="en" sz="1200"/>
                        <a:t> suitable for smaller projects</a:t>
                      </a:r>
                      <a:endParaRPr sz="1200"/>
                    </a:p>
                    <a:p>
                      <a:pPr indent="-304800" lvl="0" marL="457200" rtl="0" algn="l">
                        <a:spcBef>
                          <a:spcPts val="0"/>
                        </a:spcBef>
                        <a:spcAft>
                          <a:spcPts val="0"/>
                        </a:spcAft>
                        <a:buSzPts val="1200"/>
                        <a:buChar char="●"/>
                      </a:pPr>
                      <a:r>
                        <a:rPr lang="en" sz="1200"/>
                        <a:t>Interface</a:t>
                      </a:r>
                      <a:r>
                        <a:rPr lang="en" sz="1200"/>
                        <a:t> is slow and buggy.</a:t>
                      </a:r>
                      <a:endParaRPr sz="1200"/>
                    </a:p>
                  </a:txBody>
                  <a:tcPr marT="91425" marB="91425" marR="91425" marL="91425"/>
                </a:tc>
                <a:tc>
                  <a:txBody>
                    <a:bodyPr/>
                    <a:lstStyle/>
                    <a:p>
                      <a:pPr indent="-317500" lvl="0" marL="457200" rtl="0" algn="l">
                        <a:spcBef>
                          <a:spcPts val="0"/>
                        </a:spcBef>
                        <a:spcAft>
                          <a:spcPts val="0"/>
                        </a:spcAft>
                        <a:buSzPts val="1400"/>
                        <a:buChar char="●"/>
                      </a:pPr>
                      <a:r>
                        <a:rPr lang="en"/>
                        <a:t>Monday lets you automate </a:t>
                      </a:r>
                      <a:r>
                        <a:rPr lang="en"/>
                        <a:t>recurring</a:t>
                      </a:r>
                      <a:r>
                        <a:rPr lang="en"/>
                        <a:t> tasks.</a:t>
                      </a:r>
                      <a:endParaRPr/>
                    </a:p>
                    <a:p>
                      <a:pPr indent="-317500" lvl="0" marL="457200" rtl="0" algn="l">
                        <a:spcBef>
                          <a:spcPts val="0"/>
                        </a:spcBef>
                        <a:spcAft>
                          <a:spcPts val="0"/>
                        </a:spcAft>
                        <a:buSzPts val="1400"/>
                        <a:buChar char="●"/>
                      </a:pPr>
                      <a:r>
                        <a:t/>
                      </a:r>
                      <a:endParaRPr/>
                    </a:p>
                  </a:txBody>
                  <a:tcPr marT="91425" marB="91425" marR="91425" marL="91425"/>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444" name="Google Shape;444;p61"/>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6- During this version the collision logic is introduced, This logic basically detects a collision whenever the head of the snake comes in contact with </a:t>
            </a:r>
            <a:r>
              <a:rPr lang="en"/>
              <a:t>something</a:t>
            </a:r>
            <a:r>
              <a:rPr lang="en"/>
              <a:t>, like example apple or wall. Another feature added in this version is the incrementing of snake when it comes in contact with the apple.</a:t>
            </a:r>
            <a:endParaRPr/>
          </a:p>
        </p:txBody>
      </p:sp>
      <p:pic>
        <p:nvPicPr>
          <p:cNvPr id="445" name="Google Shape;445;p61" title="Bug 2 solution.mp4">
            <a:hlinkClick r:id="rId3"/>
          </p:cNvPr>
          <p:cNvPicPr preferRelativeResize="0"/>
          <p:nvPr/>
        </p:nvPicPr>
        <p:blipFill>
          <a:blip r:embed="rId4">
            <a:alphaModFix/>
          </a:blip>
          <a:stretch>
            <a:fillRect/>
          </a:stretch>
        </p:blipFill>
        <p:spPr>
          <a:xfrm>
            <a:off x="926025" y="2525225"/>
            <a:ext cx="3424580" cy="1925550"/>
          </a:xfrm>
          <a:prstGeom prst="rect">
            <a:avLst/>
          </a:prstGeom>
          <a:noFill/>
          <a:ln>
            <a:noFill/>
          </a:ln>
        </p:spPr>
      </p:pic>
      <p:sp>
        <p:nvSpPr>
          <p:cNvPr id="446" name="Google Shape;446;p61"/>
          <p:cNvSpPr txBox="1"/>
          <p:nvPr/>
        </p:nvSpPr>
        <p:spPr>
          <a:xfrm>
            <a:off x="926025" y="4450775"/>
            <a:ext cx="355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video briefly explains collision logic. ps.The snake detects collision </a:t>
            </a:r>
            <a:r>
              <a:rPr lang="en"/>
              <a:t>when</a:t>
            </a:r>
            <a:r>
              <a:rPr lang="en"/>
              <a:t> both the conditions are met.</a:t>
            </a:r>
            <a:endParaRPr/>
          </a:p>
        </p:txBody>
      </p:sp>
      <p:pic>
        <p:nvPicPr>
          <p:cNvPr id="447" name="Google Shape;447;p61" title="2021-08-24 20-02-05_Trim.mp4">
            <a:hlinkClick r:id="rId5"/>
          </p:cNvPr>
          <p:cNvPicPr preferRelativeResize="0"/>
          <p:nvPr/>
        </p:nvPicPr>
        <p:blipFill>
          <a:blip r:embed="rId6">
            <a:alphaModFix/>
          </a:blip>
          <a:stretch>
            <a:fillRect/>
          </a:stretch>
        </p:blipFill>
        <p:spPr>
          <a:xfrm>
            <a:off x="5578175" y="2571750"/>
            <a:ext cx="3006441" cy="1879026"/>
          </a:xfrm>
          <a:prstGeom prst="rect">
            <a:avLst/>
          </a:prstGeom>
          <a:noFill/>
          <a:ln>
            <a:noFill/>
          </a:ln>
        </p:spPr>
      </p:pic>
      <p:sp>
        <p:nvSpPr>
          <p:cNvPr id="448" name="Google Shape;448;p61"/>
          <p:cNvSpPr txBox="1"/>
          <p:nvPr/>
        </p:nvSpPr>
        <p:spPr>
          <a:xfrm>
            <a:off x="6303800" y="4546050"/>
            <a:ext cx="24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Game window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control</a:t>
            </a:r>
            <a:endParaRPr/>
          </a:p>
        </p:txBody>
      </p:sp>
      <p:sp>
        <p:nvSpPr>
          <p:cNvPr id="454" name="Google Shape;454;p62"/>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7- The added features in this version include, the snake </a:t>
            </a:r>
            <a:r>
              <a:rPr lang="en"/>
              <a:t>colliding</a:t>
            </a:r>
            <a:r>
              <a:rPr lang="en"/>
              <a:t> with itself and exiting to the end screen.</a:t>
            </a:r>
            <a:endParaRPr/>
          </a:p>
        </p:txBody>
      </p:sp>
      <p:pic>
        <p:nvPicPr>
          <p:cNvPr id="455" name="Google Shape;455;p62" title="2021-08-24 20-08-04_Trim.mp4">
            <a:hlinkClick r:id="rId3"/>
          </p:cNvPr>
          <p:cNvPicPr preferRelativeResize="0"/>
          <p:nvPr/>
        </p:nvPicPr>
        <p:blipFill>
          <a:blip r:embed="rId4">
            <a:alphaModFix/>
          </a:blip>
          <a:stretch>
            <a:fillRect/>
          </a:stretch>
        </p:blipFill>
        <p:spPr>
          <a:xfrm>
            <a:off x="2677950" y="1705850"/>
            <a:ext cx="3643200" cy="2732400"/>
          </a:xfrm>
          <a:prstGeom prst="rect">
            <a:avLst/>
          </a:prstGeom>
          <a:noFill/>
          <a:ln>
            <a:noFill/>
          </a:ln>
        </p:spPr>
      </p:pic>
      <p:sp>
        <p:nvSpPr>
          <p:cNvPr id="456" name="Google Shape;456;p62"/>
          <p:cNvSpPr txBox="1"/>
          <p:nvPr/>
        </p:nvSpPr>
        <p:spPr>
          <a:xfrm>
            <a:off x="3723425" y="4629300"/>
            <a:ext cx="34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Game window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Version 8 (final version)</a:t>
            </a:r>
            <a:endParaRPr/>
          </a:p>
        </p:txBody>
      </p:sp>
      <p:sp>
        <p:nvSpPr>
          <p:cNvPr id="462" name="Google Shape;462;p63"/>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8- This version includes addition of features such as background music and title screen and high score.</a:t>
            </a:r>
            <a:endParaRPr/>
          </a:p>
        </p:txBody>
      </p:sp>
      <p:pic>
        <p:nvPicPr>
          <p:cNvPr id="463" name="Google Shape;463;p63" title="2021-08-24 20-22-05_Trim.mp4">
            <a:hlinkClick r:id="rId3"/>
          </p:cNvPr>
          <p:cNvPicPr preferRelativeResize="0"/>
          <p:nvPr/>
        </p:nvPicPr>
        <p:blipFill>
          <a:blip r:embed="rId4">
            <a:alphaModFix/>
          </a:blip>
          <a:stretch>
            <a:fillRect/>
          </a:stretch>
        </p:blipFill>
        <p:spPr>
          <a:xfrm>
            <a:off x="2367400" y="1937475"/>
            <a:ext cx="4409199" cy="275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Usability</a:t>
            </a:r>
            <a:r>
              <a:rPr lang="en"/>
              <a:t> testing</a:t>
            </a:r>
            <a:endParaRPr/>
          </a:p>
        </p:txBody>
      </p:sp>
      <p:graphicFrame>
        <p:nvGraphicFramePr>
          <p:cNvPr id="469" name="Google Shape;469;p64"/>
          <p:cNvGraphicFramePr/>
          <p:nvPr/>
        </p:nvGraphicFramePr>
        <p:xfrm>
          <a:off x="0" y="880725"/>
          <a:ext cx="3000000" cy="3000000"/>
        </p:xfrm>
        <a:graphic>
          <a:graphicData uri="http://schemas.openxmlformats.org/drawingml/2006/table">
            <a:tbl>
              <a:tblPr>
                <a:noFill/>
                <a:tableStyleId>{573BE779-26D3-4658-80A7-BE3AFA65F6B8}</a:tableStyleId>
              </a:tblPr>
              <a:tblGrid>
                <a:gridCol w="4572000"/>
                <a:gridCol w="4572000"/>
              </a:tblGrid>
              <a:tr h="396200">
                <a:tc>
                  <a:txBody>
                    <a:bodyPr/>
                    <a:lstStyle/>
                    <a:p>
                      <a:pPr indent="0" lvl="0" marL="0" rtl="0" algn="l">
                        <a:spcBef>
                          <a:spcPts val="0"/>
                        </a:spcBef>
                        <a:spcAft>
                          <a:spcPts val="0"/>
                        </a:spcAft>
                        <a:buNone/>
                      </a:pPr>
                      <a:r>
                        <a:rPr lang="en"/>
                        <a:t>Stakeholder</a:t>
                      </a:r>
                      <a:endParaRPr/>
                    </a:p>
                  </a:txBody>
                  <a:tcPr marT="91425" marB="91425" marR="91425" marL="91425"/>
                </a:tc>
                <a:tc>
                  <a:txBody>
                    <a:bodyPr/>
                    <a:lstStyle/>
                    <a:p>
                      <a:pPr indent="0" lvl="0" marL="0" rtl="0" algn="l">
                        <a:spcBef>
                          <a:spcPts val="0"/>
                        </a:spcBef>
                        <a:spcAft>
                          <a:spcPts val="0"/>
                        </a:spcAft>
                        <a:buNone/>
                      </a:pPr>
                      <a:r>
                        <a:rPr lang="en"/>
                        <a:t>Notes</a:t>
                      </a:r>
                      <a:endParaRPr/>
                    </a:p>
                  </a:txBody>
                  <a:tcPr marT="91425" marB="91425" marR="91425" marL="91425"/>
                </a:tc>
              </a:tr>
              <a:tr h="1676375">
                <a:tc>
                  <a:txBody>
                    <a:bodyPr/>
                    <a:lstStyle/>
                    <a:p>
                      <a:pPr indent="0" lvl="0" marL="0" rtl="0" algn="l">
                        <a:spcBef>
                          <a:spcPts val="0"/>
                        </a:spcBef>
                        <a:spcAft>
                          <a:spcPts val="0"/>
                        </a:spcAft>
                        <a:buNone/>
                      </a:pPr>
                      <a:r>
                        <a:rPr lang="en"/>
                        <a:t>Aidan</a:t>
                      </a:r>
                      <a:endParaRPr/>
                    </a:p>
                  </a:txBody>
                  <a:tcPr marT="91425" marB="91425" marR="91425" marL="91425"/>
                </a:tc>
                <a:tc>
                  <a:txBody>
                    <a:bodyPr/>
                    <a:lstStyle/>
                    <a:p>
                      <a:pPr indent="-317500" lvl="0" marL="457200" rtl="0" algn="l">
                        <a:spcBef>
                          <a:spcPts val="0"/>
                        </a:spcBef>
                        <a:spcAft>
                          <a:spcPts val="0"/>
                        </a:spcAft>
                        <a:buSzPts val="1400"/>
                        <a:buChar char="●"/>
                      </a:pPr>
                      <a:r>
                        <a:rPr lang="en"/>
                        <a:t>Its an enjoyable game</a:t>
                      </a:r>
                      <a:endParaRPr/>
                    </a:p>
                    <a:p>
                      <a:pPr indent="-317500" lvl="0" marL="457200" rtl="0" algn="l">
                        <a:spcBef>
                          <a:spcPts val="0"/>
                        </a:spcBef>
                        <a:spcAft>
                          <a:spcPts val="0"/>
                        </a:spcAft>
                        <a:buSzPts val="1400"/>
                        <a:buChar char="●"/>
                      </a:pPr>
                      <a:r>
                        <a:rPr lang="en"/>
                        <a:t>1 suggestion i could give you is to add a title screen which shows the controls. Because it’s kinda confusing if it just directly goes into the game, i was thinking it would be smoother if you add a title screen.</a:t>
                      </a:r>
                      <a:endParaRPr/>
                    </a:p>
                    <a:p>
                      <a:pPr indent="-317500" lvl="0" marL="457200" rtl="0" algn="l">
                        <a:spcBef>
                          <a:spcPts val="0"/>
                        </a:spcBef>
                        <a:spcAft>
                          <a:spcPts val="0"/>
                        </a:spcAft>
                        <a:buSzPts val="1400"/>
                        <a:buChar char="●"/>
                      </a:pPr>
                      <a:r>
                        <a:rPr lang="en"/>
                        <a:t>I like the background music, it gives off a good vibe.</a:t>
                      </a:r>
                      <a:endParaRPr/>
                    </a:p>
                    <a:p>
                      <a:pPr indent="-317500" lvl="0" marL="457200" rtl="0" algn="l">
                        <a:spcBef>
                          <a:spcPts val="0"/>
                        </a:spcBef>
                        <a:spcAft>
                          <a:spcPts val="0"/>
                        </a:spcAft>
                        <a:buSzPts val="1400"/>
                        <a:buChar char="●"/>
                      </a:pPr>
                      <a:r>
                        <a:rPr lang="en"/>
                        <a:t>Overall it’s a good game</a:t>
                      </a:r>
                      <a:endParaRPr/>
                    </a:p>
                  </a:txBody>
                  <a:tcPr marT="91425" marB="91425" marR="91425" marL="91425"/>
                </a:tc>
              </a:tr>
            </a:tbl>
          </a:graphicData>
        </a:graphic>
      </p:graphicFrame>
      <p:sp>
        <p:nvSpPr>
          <p:cNvPr id="470" name="Google Shape;470;p64"/>
          <p:cNvSpPr txBox="1"/>
          <p:nvPr/>
        </p:nvSpPr>
        <p:spPr>
          <a:xfrm>
            <a:off x="0" y="3434150"/>
            <a:ext cx="9049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Reflection:</a:t>
            </a:r>
            <a:endParaRPr/>
          </a:p>
          <a:p>
            <a:pPr indent="0" lvl="0" marL="0" rtl="0" algn="l">
              <a:spcBef>
                <a:spcPts val="0"/>
              </a:spcBef>
              <a:spcAft>
                <a:spcPts val="0"/>
              </a:spcAft>
              <a:buNone/>
            </a:pPr>
            <a:r>
              <a:rPr lang="en"/>
              <a:t>After going through the notes that Aidan provided, it made me consider that probably adding a title screen makes my project more clear and interesting. This is because, If you just press run and the game starts,It </a:t>
            </a:r>
            <a:r>
              <a:rPr lang="en"/>
              <a:t>doesn't</a:t>
            </a:r>
            <a:r>
              <a:rPr lang="en"/>
              <a:t> really give the end-user information on how to play the game. I feel like this would give a negative first impression of the game. So, </a:t>
            </a:r>
            <a:r>
              <a:rPr lang="en"/>
              <a:t>therefore</a:t>
            </a:r>
            <a:r>
              <a:rPr lang="en"/>
              <a:t> decided to add a </a:t>
            </a:r>
            <a:r>
              <a:rPr lang="en"/>
              <a:t>title</a:t>
            </a:r>
            <a:r>
              <a:rPr lang="en"/>
              <a:t> screen, which gives the end-user information on how to control the snake. And I also gave the end-user and option </a:t>
            </a:r>
            <a:r>
              <a:rPr lang="en"/>
              <a:t>to start</a:t>
            </a:r>
            <a:r>
              <a:rPr lang="en"/>
              <a:t> the game at </a:t>
            </a:r>
            <a:r>
              <a:rPr lang="en"/>
              <a:t>their</a:t>
            </a:r>
            <a:r>
              <a:rPr lang="en"/>
              <a:t> convenience.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against requirements</a:t>
            </a:r>
            <a:endParaRPr/>
          </a:p>
        </p:txBody>
      </p:sp>
      <p:sp>
        <p:nvSpPr>
          <p:cNvPr id="476" name="Google Shape;476;p65"/>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wanted my end project to operate smoothly and without any issues or bugs.</a:t>
            </a:r>
            <a:r>
              <a:rPr lang="en"/>
              <a:t>In Order</a:t>
            </a:r>
            <a:r>
              <a:rPr lang="en"/>
              <a:t> to do this i have tested my project </a:t>
            </a:r>
            <a:r>
              <a:rPr lang="en"/>
              <a:t>thoroughly</a:t>
            </a:r>
            <a:r>
              <a:rPr lang="en"/>
              <a:t> after every week of work. Another thing i wanted to make sure is that my project is </a:t>
            </a:r>
            <a:r>
              <a:rPr lang="en"/>
              <a:t>accessible</a:t>
            </a:r>
            <a:r>
              <a:rPr lang="en"/>
              <a:t> for wide range of users, this includes people who </a:t>
            </a:r>
            <a:r>
              <a:rPr lang="en"/>
              <a:t>don't</a:t>
            </a:r>
            <a:r>
              <a:rPr lang="en"/>
              <a:t> </a:t>
            </a:r>
            <a:r>
              <a:rPr lang="en"/>
              <a:t>usually</a:t>
            </a:r>
            <a:r>
              <a:rPr lang="en"/>
              <a:t> play games. </a:t>
            </a:r>
            <a:r>
              <a:rPr lang="en"/>
              <a:t>In Order</a:t>
            </a:r>
            <a:r>
              <a:rPr lang="en"/>
              <a:t> to do this i have made sure to include instructions on how to play he game in the title screen, as not everyone has played the snake game before. Another requirement I wanted in this project is the ability to play again. I have coded the game in such a way that the end-user could simply press enter key while they are in the end screen </a:t>
            </a:r>
            <a:r>
              <a:rPr lang="en"/>
              <a:t>in order</a:t>
            </a:r>
            <a:r>
              <a:rPr lang="en"/>
              <a:t> to play again.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against Implications </a:t>
            </a:r>
            <a:endParaRPr/>
          </a:p>
        </p:txBody>
      </p:sp>
      <p:sp>
        <p:nvSpPr>
          <p:cNvPr id="482" name="Google Shape;482;p66"/>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I was coding the game, i always had a thought of implications in my mind. When i was making the game I always made sure to use copyright free images, this </a:t>
            </a:r>
            <a:r>
              <a:rPr lang="en"/>
              <a:t>correlates</a:t>
            </a:r>
            <a:r>
              <a:rPr lang="en"/>
              <a:t> with the implication of law. Another implication i focused about throughout the </a:t>
            </a:r>
            <a:r>
              <a:rPr lang="en"/>
              <a:t>preparation</a:t>
            </a:r>
            <a:r>
              <a:rPr lang="en"/>
              <a:t> of the project is </a:t>
            </a:r>
            <a:r>
              <a:rPr lang="en"/>
              <a:t>Aesthetics. Throughout the project I always tried to make the game as aesthetically pleasing as possible, in order to do this I added custom made title screen and end screen. Another way i improved the aesthetics of the game is through adding background music, this keeps the audience engaged for a longer period of time. Sustainability and future proofing is another implication that i had in mind while coding the program. In order to justify this implication I used OOP structure, so that my project had more potential to upgrade in future.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testing</a:t>
            </a:r>
            <a:endParaRPr/>
          </a:p>
        </p:txBody>
      </p:sp>
      <p:pic>
        <p:nvPicPr>
          <p:cNvPr id="488" name="Google Shape;488;p67" title="final testing.mp4">
            <a:hlinkClick r:id="rId3"/>
          </p:cNvPr>
          <p:cNvPicPr preferRelativeResize="0"/>
          <p:nvPr/>
        </p:nvPicPr>
        <p:blipFill>
          <a:blip r:embed="rId4">
            <a:alphaModFix/>
          </a:blip>
          <a:stretch>
            <a:fillRect/>
          </a:stretch>
        </p:blipFill>
        <p:spPr>
          <a:xfrm>
            <a:off x="2178575" y="12198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rabicPeriod"/>
            </a:pPr>
            <a:r>
              <a:rPr lang="en"/>
              <a:t>Legal</a:t>
            </a:r>
            <a:endParaRPr/>
          </a:p>
        </p:txBody>
      </p:sp>
      <p:sp>
        <p:nvSpPr>
          <p:cNvPr id="494" name="Google Shape;494;p68"/>
          <p:cNvSpPr txBox="1"/>
          <p:nvPr>
            <p:ph idx="1" type="body"/>
          </p:nvPr>
        </p:nvSpPr>
        <p:spPr>
          <a:xfrm>
            <a:off x="0" y="846050"/>
            <a:ext cx="9144000" cy="42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implication states that my digital outcome </a:t>
            </a:r>
            <a:r>
              <a:rPr lang="en"/>
              <a:t>should not </a:t>
            </a:r>
            <a:r>
              <a:rPr lang="en"/>
              <a:t> </a:t>
            </a:r>
            <a:r>
              <a:rPr lang="en"/>
              <a:t>contain </a:t>
            </a:r>
            <a:r>
              <a:rPr lang="en"/>
              <a:t>any intellectual property that i </a:t>
            </a:r>
            <a:r>
              <a:rPr lang="en"/>
              <a:t>don't</a:t>
            </a:r>
            <a:r>
              <a:rPr lang="en"/>
              <a:t> have permission to use, and it </a:t>
            </a:r>
            <a:r>
              <a:rPr lang="en"/>
              <a:t>should not</a:t>
            </a:r>
            <a:r>
              <a:rPr lang="en"/>
              <a:t> contain any private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Throughout</a:t>
            </a:r>
            <a:r>
              <a:rPr lang="en"/>
              <a:t> the project I made sure that  I used copyright free images from websites such as Pixbay.com to avoid any copyright issues. Both the end screen and the title screen were made by using Photoshop, as our school provides us with a adobe suite at the </a:t>
            </a:r>
            <a:r>
              <a:rPr lang="en"/>
              <a:t>beginning</a:t>
            </a:r>
            <a:r>
              <a:rPr lang="en"/>
              <a:t> of the year. The software I used to write my code is Pycharm community edition, which is a free to use software.I plan to </a:t>
            </a:r>
            <a:r>
              <a:rPr lang="en"/>
              <a:t>distribute</a:t>
            </a:r>
            <a:r>
              <a:rPr lang="en"/>
              <a:t> my game digitally through applications such as Steam. I also made sure that I </a:t>
            </a:r>
            <a:r>
              <a:rPr lang="en"/>
              <a:t>don't</a:t>
            </a:r>
            <a:r>
              <a:rPr lang="en"/>
              <a:t> ask any private information from the end user. The music </a:t>
            </a:r>
            <a:r>
              <a:rPr lang="en"/>
              <a:t>that's</a:t>
            </a:r>
            <a:r>
              <a:rPr lang="en"/>
              <a:t> been playing in the background is copyright free music, i downloaded it from </a:t>
            </a:r>
            <a:r>
              <a:rPr lang="en" u="sng">
                <a:solidFill>
                  <a:schemeClr val="hlink"/>
                </a:solidFill>
                <a:hlinkClick r:id="rId3"/>
              </a:rPr>
              <a:t>https://www.bensound.com/</a:t>
            </a:r>
            <a:r>
              <a:rPr lang="en"/>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1.Legal (evidence)</a:t>
            </a:r>
            <a:endParaRPr/>
          </a:p>
        </p:txBody>
      </p:sp>
      <p:pic>
        <p:nvPicPr>
          <p:cNvPr id="500" name="Google Shape;500;p69"/>
          <p:cNvPicPr preferRelativeResize="0"/>
          <p:nvPr/>
        </p:nvPicPr>
        <p:blipFill>
          <a:blip r:embed="rId3">
            <a:alphaModFix/>
          </a:blip>
          <a:stretch>
            <a:fillRect/>
          </a:stretch>
        </p:blipFill>
        <p:spPr>
          <a:xfrm>
            <a:off x="752050" y="1314063"/>
            <a:ext cx="3344525" cy="1880371"/>
          </a:xfrm>
          <a:prstGeom prst="rect">
            <a:avLst/>
          </a:prstGeom>
          <a:noFill/>
          <a:ln>
            <a:noFill/>
          </a:ln>
        </p:spPr>
      </p:pic>
      <p:sp>
        <p:nvSpPr>
          <p:cNvPr id="501" name="Google Shape;501;p69"/>
          <p:cNvSpPr txBox="1"/>
          <p:nvPr/>
        </p:nvSpPr>
        <p:spPr>
          <a:xfrm>
            <a:off x="3075325" y="832988"/>
            <a:ext cx="4002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Making of title screen using photoshop</a:t>
            </a:r>
            <a:endParaRPr sz="1500"/>
          </a:p>
        </p:txBody>
      </p:sp>
      <p:pic>
        <p:nvPicPr>
          <p:cNvPr id="502" name="Google Shape;502;p69"/>
          <p:cNvPicPr preferRelativeResize="0"/>
          <p:nvPr/>
        </p:nvPicPr>
        <p:blipFill>
          <a:blip r:embed="rId4">
            <a:alphaModFix/>
          </a:blip>
          <a:stretch>
            <a:fillRect/>
          </a:stretch>
        </p:blipFill>
        <p:spPr>
          <a:xfrm>
            <a:off x="5251600" y="1337073"/>
            <a:ext cx="3442399" cy="1935400"/>
          </a:xfrm>
          <a:prstGeom prst="rect">
            <a:avLst/>
          </a:prstGeom>
          <a:noFill/>
          <a:ln>
            <a:noFill/>
          </a:ln>
        </p:spPr>
      </p:pic>
      <p:pic>
        <p:nvPicPr>
          <p:cNvPr id="503" name="Google Shape;503;p69"/>
          <p:cNvPicPr preferRelativeResize="0"/>
          <p:nvPr/>
        </p:nvPicPr>
        <p:blipFill>
          <a:blip r:embed="rId5">
            <a:alphaModFix/>
          </a:blip>
          <a:stretch>
            <a:fillRect/>
          </a:stretch>
        </p:blipFill>
        <p:spPr>
          <a:xfrm>
            <a:off x="644625" y="3260000"/>
            <a:ext cx="3442399" cy="18803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0"/>
          <p:cNvSpPr txBox="1"/>
          <p:nvPr>
            <p:ph type="title"/>
          </p:nvPr>
        </p:nvSpPr>
        <p:spPr>
          <a:xfrm>
            <a:off x="228700" y="-23275"/>
            <a:ext cx="84654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Usability</a:t>
            </a:r>
            <a:endParaRPr/>
          </a:p>
        </p:txBody>
      </p:sp>
      <p:sp>
        <p:nvSpPr>
          <p:cNvPr id="509" name="Google Shape;509;p70"/>
          <p:cNvSpPr txBox="1"/>
          <p:nvPr>
            <p:ph idx="1" type="body"/>
          </p:nvPr>
        </p:nvSpPr>
        <p:spPr>
          <a:xfrm>
            <a:off x="0" y="835850"/>
            <a:ext cx="9144000" cy="43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implication states that the developed digital outcome should be easy for the end user to operate.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implication is </a:t>
            </a:r>
            <a:r>
              <a:rPr lang="en"/>
              <a:t>relevant</a:t>
            </a:r>
            <a:r>
              <a:rPr lang="en"/>
              <a:t> to my outcome (snake game) because without clear instructions on how to play the game, the end-user user would find it difficult to play the game. I made sure that the game is more usable for the end-user by adding instructions on how to move the snake on the title screen. I also made sure that there is a prompt displayed on the end screen which says “press enter to play again”, this gives clear instructions for the end-user if they desire to play again. I made sure that </a:t>
            </a:r>
            <a:r>
              <a:rPr lang="en"/>
              <a:t>arrow</a:t>
            </a:r>
            <a:r>
              <a:rPr lang="en"/>
              <a:t> keys are  used to control the snake, because i thought that some of the end users that play my game might not have much knowledge in gaming. So therefore they would be confused if I used W,S,A,D to control the snake.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a:t>
            </a:r>
            <a:endParaRPr>
              <a:solidFill>
                <a:srgbClr val="000000"/>
              </a:solidFill>
            </a:endParaRPr>
          </a:p>
        </p:txBody>
      </p:sp>
      <p:sp>
        <p:nvSpPr>
          <p:cNvPr id="99" name="Google Shape;99;p17"/>
          <p:cNvSpPr txBox="1"/>
          <p:nvPr>
            <p:ph idx="1" type="body"/>
          </p:nvPr>
        </p:nvSpPr>
        <p:spPr>
          <a:xfrm>
            <a:off x="471900" y="956400"/>
            <a:ext cx="8222100" cy="4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Initially I struggled to choose between two project management tools:</a:t>
            </a:r>
            <a:endParaRPr sz="1200">
              <a:solidFill>
                <a:srgbClr val="000000"/>
              </a:solidFill>
            </a:endParaRPr>
          </a:p>
          <a:p>
            <a:pPr indent="0" lvl="0" marL="0" rtl="0" algn="l">
              <a:spcBef>
                <a:spcPts val="0"/>
              </a:spcBef>
              <a:spcAft>
                <a:spcPts val="0"/>
              </a:spcAft>
              <a:buNone/>
            </a:pPr>
            <a:r>
              <a:rPr lang="en" sz="1200">
                <a:solidFill>
                  <a:srgbClr val="000000"/>
                </a:solidFill>
              </a:rPr>
              <a:t>Trello</a:t>
            </a:r>
            <a:endParaRPr sz="1200">
              <a:solidFill>
                <a:srgbClr val="000000"/>
              </a:solidFill>
            </a:endParaRPr>
          </a:p>
          <a:p>
            <a:pPr indent="0" lvl="0" marL="0" rtl="0" algn="l">
              <a:spcBef>
                <a:spcPts val="0"/>
              </a:spcBef>
              <a:spcAft>
                <a:spcPts val="0"/>
              </a:spcAft>
              <a:buNone/>
            </a:pPr>
            <a:r>
              <a:rPr lang="en" sz="1200">
                <a:solidFill>
                  <a:srgbClr val="000000"/>
                </a:solidFill>
              </a:rPr>
              <a:t>monday.com </a:t>
            </a:r>
            <a:endParaRPr sz="1200">
              <a:solidFill>
                <a:srgbClr val="000000"/>
              </a:solidFill>
            </a:endParaRPr>
          </a:p>
          <a:p>
            <a:pPr indent="0" lvl="0" marL="0" rtl="0" algn="l">
              <a:spcBef>
                <a:spcPts val="0"/>
              </a:spcBef>
              <a:spcAft>
                <a:spcPts val="0"/>
              </a:spcAft>
              <a:buNone/>
            </a:pPr>
            <a:r>
              <a:rPr lang="en" sz="1200">
                <a:solidFill>
                  <a:srgbClr val="000000"/>
                </a:solidFill>
              </a:rPr>
              <a:t> </a:t>
            </a:r>
            <a:endParaRPr sz="1200">
              <a:solidFill>
                <a:srgbClr val="000000"/>
              </a:solidFill>
            </a:endParaRPr>
          </a:p>
          <a:p>
            <a:pPr indent="0" lvl="0" marL="0" rtl="0" algn="l">
              <a:spcBef>
                <a:spcPts val="0"/>
              </a:spcBef>
              <a:spcAft>
                <a:spcPts val="0"/>
              </a:spcAft>
              <a:buNone/>
            </a:pPr>
            <a:r>
              <a:rPr lang="en" sz="1200">
                <a:solidFill>
                  <a:srgbClr val="000000"/>
                </a:solidFill>
              </a:rPr>
              <a:t>But I decided to use Trello board because the project I am doing is an individual project and I felt like monday.com is a program that is used to manage a team and to work on a team project. And it was complex for me to manage my tasks. As i didn't have enough time to learn about monday.com, so i decided to use Trello because its easy and efficient to use.Another reason why i decided to use Trello Is because it allows us to easily move cards from one list to another list, This is really helpful because if I have any unfinished tasks in a given time i could simply move them to next list.</a:t>
            </a:r>
            <a:endParaRPr sz="1200">
              <a:solidFill>
                <a:srgbClr val="000000"/>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Usability (Evidence)</a:t>
            </a:r>
            <a:endParaRPr/>
          </a:p>
        </p:txBody>
      </p:sp>
      <p:sp>
        <p:nvSpPr>
          <p:cNvPr id="515" name="Google Shape;515;p71"/>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71"/>
          <p:cNvPicPr preferRelativeResize="0"/>
          <p:nvPr/>
        </p:nvPicPr>
        <p:blipFill>
          <a:blip r:embed="rId3">
            <a:alphaModFix/>
          </a:blip>
          <a:stretch>
            <a:fillRect/>
          </a:stretch>
        </p:blipFill>
        <p:spPr>
          <a:xfrm>
            <a:off x="471895" y="956400"/>
            <a:ext cx="3550800" cy="2800025"/>
          </a:xfrm>
          <a:prstGeom prst="rect">
            <a:avLst/>
          </a:prstGeom>
          <a:noFill/>
          <a:ln>
            <a:noFill/>
          </a:ln>
        </p:spPr>
      </p:pic>
      <p:sp>
        <p:nvSpPr>
          <p:cNvPr id="517" name="Google Shape;517;p71"/>
          <p:cNvSpPr txBox="1"/>
          <p:nvPr/>
        </p:nvSpPr>
        <p:spPr>
          <a:xfrm>
            <a:off x="1396675" y="3881125"/>
            <a:ext cx="32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End Screen</a:t>
            </a:r>
            <a:endParaRPr/>
          </a:p>
        </p:txBody>
      </p:sp>
      <p:pic>
        <p:nvPicPr>
          <p:cNvPr id="518" name="Google Shape;518;p71"/>
          <p:cNvPicPr preferRelativeResize="0"/>
          <p:nvPr/>
        </p:nvPicPr>
        <p:blipFill>
          <a:blip r:embed="rId4">
            <a:alphaModFix/>
          </a:blip>
          <a:stretch>
            <a:fillRect/>
          </a:stretch>
        </p:blipFill>
        <p:spPr>
          <a:xfrm>
            <a:off x="4439025" y="956399"/>
            <a:ext cx="3934526" cy="2800026"/>
          </a:xfrm>
          <a:prstGeom prst="rect">
            <a:avLst/>
          </a:prstGeom>
          <a:noFill/>
          <a:ln>
            <a:noFill/>
          </a:ln>
        </p:spPr>
      </p:pic>
      <p:sp>
        <p:nvSpPr>
          <p:cNvPr id="519" name="Google Shape;519;p71"/>
          <p:cNvSpPr txBox="1"/>
          <p:nvPr/>
        </p:nvSpPr>
        <p:spPr>
          <a:xfrm>
            <a:off x="5304650" y="3881125"/>
            <a:ext cx="27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Title screen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Sustainability and future proofing</a:t>
            </a:r>
            <a:endParaRPr/>
          </a:p>
        </p:txBody>
      </p:sp>
      <p:sp>
        <p:nvSpPr>
          <p:cNvPr id="525" name="Google Shape;525;p72"/>
          <p:cNvSpPr txBox="1"/>
          <p:nvPr>
            <p:ph idx="1" type="body"/>
          </p:nvPr>
        </p:nvSpPr>
        <p:spPr>
          <a:xfrm>
            <a:off x="0" y="853425"/>
            <a:ext cx="9144000" cy="42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This implication states that, The code should be arranged in such a way that changes and updates could be done easily. </a:t>
            </a:r>
            <a:endParaRPr sz="1500"/>
          </a:p>
          <a:p>
            <a:pPr indent="0" lvl="0" marL="0" rtl="0" algn="l">
              <a:spcBef>
                <a:spcPts val="0"/>
              </a:spcBef>
              <a:spcAft>
                <a:spcPts val="0"/>
              </a:spcAft>
              <a:buNone/>
            </a:pPr>
            <a:r>
              <a:rPr lang="en" sz="1500"/>
              <a:t>This is relevant to my outcome (snake game) because a game usually tends to lose interest as time passes, this is the reason why there is a need for constant changes and updates to the game. I made sure that this could be done using object oriented programming to arrange my code. This gives me the ability to divide my code into smaller components called  classes, these include snake class, apple class and a game class. This makes it easier to make changes because, if i want to make changes to the snake all i need to do is add a new function in the snake class.I </a:t>
            </a:r>
            <a:r>
              <a:rPr lang="en" sz="1500"/>
              <a:t>believe</a:t>
            </a:r>
            <a:r>
              <a:rPr lang="en" sz="1500"/>
              <a:t> that using OOP method to arrange my code increases the potential for the outcome to upgrade into a better version in future.</a:t>
            </a:r>
            <a:endParaRPr sz="15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Sustainability</a:t>
            </a:r>
            <a:r>
              <a:rPr lang="en"/>
              <a:t> and future proofing (Evidence)</a:t>
            </a:r>
            <a:endParaRPr/>
          </a:p>
        </p:txBody>
      </p:sp>
      <p:pic>
        <p:nvPicPr>
          <p:cNvPr id="531" name="Google Shape;531;p73" title="Evidence.mp4">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 Aesthetics</a:t>
            </a:r>
            <a:endParaRPr/>
          </a:p>
        </p:txBody>
      </p:sp>
      <p:sp>
        <p:nvSpPr>
          <p:cNvPr id="537" name="Google Shape;537;p74"/>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Aesthetics is all about about the look and feel of the digital outcome, this suggests that I have to be aware of what I could to to ensure that the project is appealing to the target audience.</a:t>
            </a:r>
            <a:endParaRPr/>
          </a:p>
          <a:p>
            <a:pPr indent="0" lvl="0" marL="0" rtl="0" algn="l">
              <a:spcBef>
                <a:spcPts val="0"/>
              </a:spcBef>
              <a:spcAft>
                <a:spcPts val="0"/>
              </a:spcAft>
              <a:buNone/>
            </a:pPr>
            <a:r>
              <a:rPr lang="en"/>
              <a:t>Aesthetics is a </a:t>
            </a:r>
            <a:r>
              <a:rPr lang="en"/>
              <a:t>relevant</a:t>
            </a:r>
            <a:r>
              <a:rPr lang="en"/>
              <a:t> implication for my project because games are meant to be played </a:t>
            </a:r>
            <a:r>
              <a:rPr lang="en"/>
              <a:t>frequently</a:t>
            </a:r>
            <a:r>
              <a:rPr lang="en"/>
              <a:t>, if a game </a:t>
            </a:r>
            <a:r>
              <a:rPr lang="en"/>
              <a:t>doesn't</a:t>
            </a:r>
            <a:r>
              <a:rPr lang="en"/>
              <a:t> appeal to the audience they </a:t>
            </a:r>
            <a:r>
              <a:rPr lang="en"/>
              <a:t>wouldn't</a:t>
            </a:r>
            <a:r>
              <a:rPr lang="en"/>
              <a:t> play frequently. So, throughout the development I made sure that </a:t>
            </a:r>
            <a:r>
              <a:rPr lang="en"/>
              <a:t>the</a:t>
            </a:r>
            <a:r>
              <a:rPr lang="en"/>
              <a:t> game is visually appealing. One of ways I did this is through adding background music, although this doesn’t change anything visually, but it gives the audience a sense of relaxation and comfort, which leads for the end user to play the game for a longer time. Another feature I added to my project to increment the </a:t>
            </a:r>
            <a:r>
              <a:rPr lang="en"/>
              <a:t>aesthetics</a:t>
            </a:r>
            <a:r>
              <a:rPr lang="en"/>
              <a:t> is a, custom made title screen. I tried to make this as appealing as possible as this acts as an introduction to the game and it hooks the attention of end-user.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Aesthetics </a:t>
            </a:r>
            <a:endParaRPr/>
          </a:p>
        </p:txBody>
      </p:sp>
      <p:sp>
        <p:nvSpPr>
          <p:cNvPr id="543" name="Google Shape;543;p75"/>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75" title="2021-08-24 20-22-05_Trim.mp4">
            <a:hlinkClick r:id="rId3"/>
          </p:cNvPr>
          <p:cNvPicPr preferRelativeResize="0"/>
          <p:nvPr/>
        </p:nvPicPr>
        <p:blipFill>
          <a:blip r:embed="rId4">
            <a:alphaModFix/>
          </a:blip>
          <a:stretch>
            <a:fillRect/>
          </a:stretch>
        </p:blipFill>
        <p:spPr>
          <a:xfrm>
            <a:off x="549000" y="956400"/>
            <a:ext cx="3887290" cy="2617713"/>
          </a:xfrm>
          <a:prstGeom prst="rect">
            <a:avLst/>
          </a:prstGeom>
          <a:noFill/>
          <a:ln>
            <a:noFill/>
          </a:ln>
        </p:spPr>
      </p:pic>
      <p:sp>
        <p:nvSpPr>
          <p:cNvPr id="545" name="Google Shape;545;p75"/>
          <p:cNvSpPr txBox="1"/>
          <p:nvPr/>
        </p:nvSpPr>
        <p:spPr>
          <a:xfrm>
            <a:off x="1731825" y="3688775"/>
            <a:ext cx="330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With music</a:t>
            </a:r>
            <a:endParaRPr/>
          </a:p>
        </p:txBody>
      </p:sp>
      <p:pic>
        <p:nvPicPr>
          <p:cNvPr id="546" name="Google Shape;546;p75" title="2021-08-24 20-22-05_Trim.mp4">
            <a:hlinkClick r:id="rId5"/>
          </p:cNvPr>
          <p:cNvPicPr preferRelativeResize="0"/>
          <p:nvPr/>
        </p:nvPicPr>
        <p:blipFill>
          <a:blip r:embed="rId4">
            <a:alphaModFix/>
          </a:blip>
          <a:stretch>
            <a:fillRect/>
          </a:stretch>
        </p:blipFill>
        <p:spPr>
          <a:xfrm>
            <a:off x="4523350" y="987825"/>
            <a:ext cx="4112150" cy="2570101"/>
          </a:xfrm>
          <a:prstGeom prst="rect">
            <a:avLst/>
          </a:prstGeom>
          <a:noFill/>
          <a:ln>
            <a:noFill/>
          </a:ln>
        </p:spPr>
      </p:pic>
      <p:sp>
        <p:nvSpPr>
          <p:cNvPr id="547" name="Google Shape;547;p75"/>
          <p:cNvSpPr txBox="1"/>
          <p:nvPr/>
        </p:nvSpPr>
        <p:spPr>
          <a:xfrm>
            <a:off x="5741000" y="3628175"/>
            <a:ext cx="27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Without music</a:t>
            </a:r>
            <a:endParaRPr/>
          </a:p>
        </p:txBody>
      </p:sp>
      <p:sp>
        <p:nvSpPr>
          <p:cNvPr id="548" name="Google Shape;548;p75"/>
          <p:cNvSpPr txBox="1"/>
          <p:nvPr/>
        </p:nvSpPr>
        <p:spPr>
          <a:xfrm>
            <a:off x="1229800" y="4203625"/>
            <a:ext cx="776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can clearly see how music make the game a lot more engaging and enjoyable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6"/>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Evaluate</a:t>
            </a:r>
            <a:endParaRPr/>
          </a:p>
        </p:txBody>
      </p:sp>
      <p:sp>
        <p:nvSpPr>
          <p:cNvPr id="554" name="Google Shape;554;p76"/>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Discuss how the information from planning, testing and trialling of components assisted in the development of a high-quality outcome.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560" name="Google Shape;560;p77"/>
          <p:cNvSpPr txBox="1"/>
          <p:nvPr>
            <p:ph idx="1" type="body"/>
          </p:nvPr>
        </p:nvSpPr>
        <p:spPr>
          <a:xfrm>
            <a:off x="0" y="899325"/>
            <a:ext cx="9144000" cy="42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used trello board to plan my project, this really assisted me throughout the making of project as it </a:t>
            </a:r>
            <a:r>
              <a:rPr lang="en"/>
              <a:t>actually</a:t>
            </a:r>
            <a:r>
              <a:rPr lang="en"/>
              <a:t> </a:t>
            </a:r>
            <a:r>
              <a:rPr lang="en"/>
              <a:t>distributed</a:t>
            </a:r>
            <a:r>
              <a:rPr lang="en"/>
              <a:t> my workload over equal </a:t>
            </a:r>
            <a:r>
              <a:rPr lang="en"/>
              <a:t>periods</a:t>
            </a:r>
            <a:r>
              <a:rPr lang="en"/>
              <a:t> of time. Another </a:t>
            </a:r>
            <a:r>
              <a:rPr lang="en"/>
              <a:t>benefit</a:t>
            </a:r>
            <a:r>
              <a:rPr lang="en"/>
              <a:t> of using trello board to manage our project is that  it sends me a report at the end of every week, this acts as a reminder for me to finish the work that i have set myself in the following week.As a result i </a:t>
            </a:r>
            <a:r>
              <a:rPr lang="en"/>
              <a:t>didn't</a:t>
            </a:r>
            <a:r>
              <a:rPr lang="en"/>
              <a:t> run out of time and submitted the project before the due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trailed </a:t>
            </a:r>
            <a:r>
              <a:rPr lang="en"/>
              <a:t>the project with one of my friend and he suggested that adding a Title screen would give clear instructions for the end user on how to play the game. I reflected on his feedback and added a title screen to my project, i believe that this would make my game accessible for a wider range of audience. Even though snake game is a fairly popular game, there might be certain people who had never played the game before. So, the title screen gives gives them clear instruction on how to play the game.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566" name="Google Shape;566;p78"/>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made sure to test my project </a:t>
            </a:r>
            <a:r>
              <a:rPr lang="en"/>
              <a:t>thoroughly</a:t>
            </a:r>
            <a:r>
              <a:rPr lang="en"/>
              <a:t> at the end of each week for any bugs.while i was testing the spawning of apple i realised that sometimes the apple actually spawns outside the screen. I had to go back and make some </a:t>
            </a:r>
            <a:r>
              <a:rPr lang="en"/>
              <a:t>changes</a:t>
            </a:r>
            <a:r>
              <a:rPr lang="en"/>
              <a:t> to the boundaries, so that the apples always spawns inside the game window. This made my finished code more functionable and usable. This is just one of the many bugs that i have found while coding my project, I feel like bugs are just a part of the process and its always better to fix them as we go, rather then clearing them all at once. Testing my code on a regular basis helped me find and fix these bugs and errors, which therefore incremented the quality of my outcome.</a:t>
            </a:r>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572" name="Google Shape;572;p79"/>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i would say that the outcome turned out to be how I </a:t>
            </a:r>
            <a:r>
              <a:rPr lang="en"/>
              <a:t>envisioned</a:t>
            </a:r>
            <a:r>
              <a:rPr lang="en"/>
              <a:t> it to be, but if i had a chance to change anything i would’ve added a leaderboard. I </a:t>
            </a:r>
            <a:r>
              <a:rPr lang="en"/>
              <a:t>believe</a:t>
            </a:r>
            <a:r>
              <a:rPr lang="en"/>
              <a:t> that adding a leader board will make the end-user feel </a:t>
            </a:r>
            <a:r>
              <a:rPr lang="en"/>
              <a:t>competitive</a:t>
            </a:r>
            <a:r>
              <a:rPr lang="en"/>
              <a:t> and play the game more often. But i am still happy with the way the project turned out to 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t>
            </a:r>
            <a:r>
              <a:rPr lang="en"/>
              <a:t>believe</a:t>
            </a:r>
            <a:r>
              <a:rPr lang="en"/>
              <a:t> that i could’ve done a better job by verifying my code through </a:t>
            </a:r>
            <a:r>
              <a:rPr lang="en"/>
              <a:t>PEP8</a:t>
            </a:r>
            <a:r>
              <a:rPr lang="en"/>
              <a:t> checker more </a:t>
            </a:r>
            <a:r>
              <a:rPr lang="en"/>
              <a:t>often. This would’ve given me a Higher grade. And i also think that I could’ve structured my code better so that its more clear.</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a:t>
            </a:r>
            <a:endParaRPr>
              <a:solidFill>
                <a:srgbClr val="000000"/>
              </a:solidFill>
            </a:endParaRPr>
          </a:p>
        </p:txBody>
      </p:sp>
      <p:sp>
        <p:nvSpPr>
          <p:cNvPr id="105" name="Google Shape;105;p18"/>
          <p:cNvSpPr txBox="1"/>
          <p:nvPr/>
        </p:nvSpPr>
        <p:spPr>
          <a:xfrm>
            <a:off x="38675" y="904950"/>
            <a:ext cx="91809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One of the reasons why I chose Trello to manage my outcome is because it provides us with a wide range of techniques and commands to manage our work </a:t>
            </a:r>
            <a:r>
              <a:rPr lang="en" sz="1200"/>
              <a:t>efficiently. Some of the techniques that i used to manage my work are:</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I divided my work over the time period of 8 weeks,and created a list for each week. In these lists I added cards which consists of tasks that I wish to complete in a particular week.Another feature that I made use of are checklists that could be attached to a list, this feature allowed me to create checklists that consists of tasks to be finished in a given week. As i finished a task I proceeded to tick the box related to the task in the checklist.This made it easy for me to keep track of the tasks that I have finished in a given week.</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Another feature I used to manage my project are due dates, this is a key feature as it acted as a reminder for me at the end of every week, i made use of this feature and set a due on all the tasks assigned in a given week.</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Another cool feature that i made use of in trello are the automated commands. These commands basically allow you make your own common to perform an action automatically this includes moving a card from one list to another, adding a label to cards and etc..</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I made use of the automated command to make a command which moves all the overdue cards in a list to a new list which is named overdue and label these cards red.</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Trello also provides us with a command which emails a report of all the overdue cards at the end of every week,This really helps me because if I get caught up with some other work on a given week, this email reminds of all the tasks i need to complete on a friday night. So, this means that I can make use of the weekend to finish the overdue tasks.</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a:t>
            </a:r>
            <a:endParaRPr/>
          </a:p>
        </p:txBody>
      </p:sp>
      <p:sp>
        <p:nvSpPr>
          <p:cNvPr id="111" name="Google Shape;111;p19"/>
          <p:cNvSpPr txBox="1"/>
          <p:nvPr>
            <p:ph idx="1" type="body"/>
          </p:nvPr>
        </p:nvSpPr>
        <p:spPr>
          <a:xfrm>
            <a:off x="0" y="874000"/>
            <a:ext cx="9227400" cy="4308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sz="1300">
                <a:solidFill>
                  <a:srgbClr val="000000"/>
                </a:solidFill>
              </a:rPr>
              <a:t>Another feature that i made use of is the </a:t>
            </a:r>
            <a:r>
              <a:rPr lang="en" sz="1300">
                <a:solidFill>
                  <a:srgbClr val="000000"/>
                </a:solidFill>
              </a:rPr>
              <a:t>button</a:t>
            </a:r>
            <a:r>
              <a:rPr lang="en" sz="1300">
                <a:solidFill>
                  <a:srgbClr val="000000"/>
                </a:solidFill>
              </a:rPr>
              <a:t> command that trello provides, so this basically allows us to create a button to perform an action. I made use of this feature to create a button called “Done”, which moves a card to a list called “work done”, when pressed.This allows me to keep track of all the work that I have finished and all the work that I need to finish.</a:t>
            </a:r>
            <a:endParaRPr sz="13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rPr lang="en" sz="1300">
                <a:solidFill>
                  <a:srgbClr val="000000"/>
                </a:solidFill>
              </a:rPr>
              <a:t>I used the activity log provided by the trello board to </a:t>
            </a:r>
            <a:r>
              <a:rPr lang="en" sz="1300">
                <a:solidFill>
                  <a:srgbClr val="000000"/>
                </a:solidFill>
              </a:rPr>
              <a:t>control</a:t>
            </a:r>
            <a:r>
              <a:rPr lang="en" sz="1300">
                <a:solidFill>
                  <a:srgbClr val="000000"/>
                </a:solidFill>
              </a:rPr>
              <a:t> all the activity and versions, I have also made some copies of the board when i was testing with new commands as i </a:t>
            </a:r>
            <a:r>
              <a:rPr lang="en" sz="1300">
                <a:solidFill>
                  <a:srgbClr val="000000"/>
                </a:solidFill>
              </a:rPr>
              <a:t>didn't</a:t>
            </a:r>
            <a:r>
              <a:rPr lang="en" sz="1300">
                <a:solidFill>
                  <a:srgbClr val="000000"/>
                </a:solidFill>
              </a:rPr>
              <a:t> want to lose my work.</a:t>
            </a:r>
            <a:endParaRPr sz="13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rPr lang="en" sz="1300">
                <a:solidFill>
                  <a:srgbClr val="000000"/>
                </a:solidFill>
              </a:rPr>
              <a:t>These tools and techniques are appro</a:t>
            </a:r>
            <a:r>
              <a:rPr lang="en" sz="1300">
                <a:solidFill>
                  <a:srgbClr val="000000"/>
                </a:solidFill>
              </a:rPr>
              <a:t>priate for the development of my project as my project being a big project it is really easy to lose track of the work I did or the work i need to do. The tools and techniques provided by trello helped me to plan and keep track of my progress at a given time.I </a:t>
            </a:r>
            <a:r>
              <a:rPr lang="en" sz="1300">
                <a:solidFill>
                  <a:srgbClr val="000000"/>
                </a:solidFill>
              </a:rPr>
              <a:t>believe</a:t>
            </a:r>
            <a:r>
              <a:rPr lang="en" sz="1300">
                <a:solidFill>
                  <a:srgbClr val="000000"/>
                </a:solidFill>
              </a:rPr>
              <a:t> that if it </a:t>
            </a:r>
            <a:r>
              <a:rPr lang="en" sz="1300">
                <a:solidFill>
                  <a:srgbClr val="000000"/>
                </a:solidFill>
              </a:rPr>
              <a:t>wasn't</a:t>
            </a:r>
            <a:r>
              <a:rPr lang="en" sz="1300">
                <a:solidFill>
                  <a:srgbClr val="000000"/>
                </a:solidFill>
              </a:rPr>
              <a:t> for the tools reminding me of the tasks that I need to </a:t>
            </a:r>
            <a:r>
              <a:rPr lang="en" sz="1300">
                <a:solidFill>
                  <a:srgbClr val="000000"/>
                </a:solidFill>
              </a:rPr>
              <a:t>finish</a:t>
            </a:r>
            <a:r>
              <a:rPr lang="en" sz="1300">
                <a:solidFill>
                  <a:srgbClr val="000000"/>
                </a:solidFill>
              </a:rPr>
              <a:t> each week I </a:t>
            </a:r>
            <a:r>
              <a:rPr lang="en" sz="1300">
                <a:solidFill>
                  <a:srgbClr val="000000"/>
                </a:solidFill>
              </a:rPr>
              <a:t>wouldn't</a:t>
            </a:r>
            <a:r>
              <a:rPr lang="en" sz="1300">
                <a:solidFill>
                  <a:srgbClr val="000000"/>
                </a:solidFill>
              </a:rPr>
              <a:t> have been able to design my outcome as I planned to at the </a:t>
            </a:r>
            <a:r>
              <a:rPr lang="en" sz="1300">
                <a:solidFill>
                  <a:srgbClr val="000000"/>
                </a:solidFill>
              </a:rPr>
              <a:t>beginning</a:t>
            </a:r>
            <a:r>
              <a:rPr lang="en" sz="1300">
                <a:solidFill>
                  <a:srgbClr val="000000"/>
                </a:solidFill>
              </a:rPr>
              <a:t>. Another </a:t>
            </a:r>
            <a:r>
              <a:rPr lang="en" sz="1300">
                <a:solidFill>
                  <a:srgbClr val="000000"/>
                </a:solidFill>
              </a:rPr>
              <a:t>benefit</a:t>
            </a:r>
            <a:r>
              <a:rPr lang="en" sz="1300">
                <a:solidFill>
                  <a:srgbClr val="000000"/>
                </a:solidFill>
              </a:rPr>
              <a:t> of using these techniques is that i can spread my workload evenly and i </a:t>
            </a:r>
            <a:r>
              <a:rPr lang="en" sz="1300">
                <a:solidFill>
                  <a:srgbClr val="000000"/>
                </a:solidFill>
              </a:rPr>
              <a:t>don't</a:t>
            </a:r>
            <a:r>
              <a:rPr lang="en" sz="1300">
                <a:solidFill>
                  <a:srgbClr val="000000"/>
                </a:solidFill>
              </a:rPr>
              <a:t> need to work on the whole project in a day or two.The weekly reminder email also helped me as it informed me of all the unfinished work i had on a friday night, so this would give me the weekend to finish this work. Hence why </a:t>
            </a:r>
            <a:r>
              <a:rPr lang="en" sz="1300">
                <a:solidFill>
                  <a:srgbClr val="000000"/>
                </a:solidFill>
              </a:rPr>
              <a:t>I've</a:t>
            </a:r>
            <a:r>
              <a:rPr lang="en" sz="1300">
                <a:solidFill>
                  <a:srgbClr val="000000"/>
                </a:solidFill>
              </a:rPr>
              <a:t> always set </a:t>
            </a:r>
            <a:r>
              <a:rPr lang="en" sz="1300">
                <a:solidFill>
                  <a:srgbClr val="000000"/>
                </a:solidFill>
              </a:rPr>
              <a:t>due dates</a:t>
            </a:r>
            <a:r>
              <a:rPr lang="en" sz="1300">
                <a:solidFill>
                  <a:srgbClr val="000000"/>
                </a:solidFill>
              </a:rPr>
              <a:t> to friday night.</a:t>
            </a:r>
            <a:endParaRPr sz="1300">
              <a:solidFill>
                <a:srgbClr val="000000"/>
              </a:solidFill>
            </a:endParaRPr>
          </a:p>
          <a:p>
            <a:pPr indent="0" lvl="0" marL="0" rtl="0" algn="l">
              <a:spcBef>
                <a:spcPts val="0"/>
              </a:spcBef>
              <a:spcAft>
                <a:spcPts val="0"/>
              </a:spcAft>
              <a:buNone/>
            </a:pPr>
            <a:r>
              <a:t/>
            </a:r>
            <a:endParaRPr sz="13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Applied</a:t>
            </a:r>
            <a:endParaRPr/>
          </a:p>
        </p:txBody>
      </p:sp>
      <p:sp>
        <p:nvSpPr>
          <p:cNvPr id="117" name="Google Shape;117;p20"/>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used your project management </a:t>
            </a:r>
            <a:r>
              <a:rPr lang="en" u="sng"/>
              <a:t>tools</a:t>
            </a:r>
            <a:r>
              <a:rPr lang="en"/>
              <a:t> to manage the development of your outcome.</a:t>
            </a:r>
            <a:endParaRPr/>
          </a:p>
          <a:p>
            <a:pPr indent="0" lvl="0" marL="0" rtl="0" algn="l">
              <a:lnSpc>
                <a:spcPct val="115000"/>
              </a:lnSpc>
              <a:spcBef>
                <a:spcPts val="1600"/>
              </a:spcBef>
              <a:spcAft>
                <a:spcPts val="0"/>
              </a:spcAft>
              <a:buSzPts val="1800"/>
              <a:buNone/>
            </a:pPr>
            <a:r>
              <a:rPr lang="en"/>
              <a:t>Record evidence that you have used your project management </a:t>
            </a:r>
            <a:r>
              <a:rPr lang="en" u="sng"/>
              <a:t>techniques</a:t>
            </a:r>
            <a:r>
              <a:rPr lang="en"/>
              <a:t> to manage the development of your outcome.</a:t>
            </a:r>
            <a:endParaRPr/>
          </a:p>
          <a:p>
            <a:pPr indent="0" lvl="0" marL="0" rtl="0" algn="l">
              <a:lnSpc>
                <a:spcPct val="115000"/>
              </a:lnSpc>
              <a:spcBef>
                <a:spcPts val="1600"/>
              </a:spcBef>
              <a:spcAft>
                <a:spcPts val="1600"/>
              </a:spcAft>
              <a:buSzPts val="1800"/>
              <a:buNone/>
            </a:pPr>
            <a:r>
              <a:rPr lang="en"/>
              <a:t>Record evidence that you have used version control tools to manage the development of your outcome.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FF0000"/>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